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8"/>
  </p:notesMasterIdLst>
  <p:handoutMasterIdLst>
    <p:handoutMasterId r:id="rId9"/>
  </p:handoutMasterIdLst>
  <p:sldIdLst>
    <p:sldId id="256" r:id="rId2"/>
    <p:sldId id="326" r:id="rId3"/>
    <p:sldId id="366" r:id="rId4"/>
    <p:sldId id="367" r:id="rId5"/>
    <p:sldId id="368" r:id="rId6"/>
    <p:sldId id="316" r:id="rId7"/>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ss W Miller" initials="RWM" lastIdx="6" clrIdx="0">
    <p:extLst>
      <p:ext uri="{19B8F6BF-5375-455C-9EA6-DF929625EA0E}">
        <p15:presenceInfo xmlns:p15="http://schemas.microsoft.com/office/powerpoint/2012/main" userId="S-1-5-21-3015072204-4041178513-771653480-260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84825" autoAdjust="0"/>
  </p:normalViewPr>
  <p:slideViewPr>
    <p:cSldViewPr>
      <p:cViewPr varScale="1">
        <p:scale>
          <a:sx n="97" d="100"/>
          <a:sy n="97" d="100"/>
        </p:scale>
        <p:origin x="202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65014" y="0"/>
            <a:ext cx="4029282" cy="350760"/>
          </a:xfrm>
          <a:prstGeom prst="rect">
            <a:avLst/>
          </a:prstGeom>
        </p:spPr>
        <p:txBody>
          <a:bodyPr vert="horz" lIns="91440" tIns="45720" rIns="91440" bIns="45720" rtlCol="0"/>
          <a:lstStyle>
            <a:lvl1pPr algn="r">
              <a:defRPr sz="1200"/>
            </a:lvl1pPr>
          </a:lstStyle>
          <a:p>
            <a:fld id="{E1A9B5B8-E3DE-4C1E-9BB3-E8709D33BB65}" type="datetimeFigureOut">
              <a:rPr lang="en-US" smtClean="0"/>
              <a:t>6/15/2023</a:t>
            </a:fld>
            <a:endParaRPr lang="en-US"/>
          </a:p>
        </p:txBody>
      </p:sp>
      <p:sp>
        <p:nvSpPr>
          <p:cNvPr id="4" name="Footer Placeholder 3"/>
          <p:cNvSpPr>
            <a:spLocks noGrp="1"/>
          </p:cNvSpPr>
          <p:nvPr>
            <p:ph type="ftr" sz="quarter" idx="2"/>
          </p:nvPr>
        </p:nvSpPr>
        <p:spPr>
          <a:xfrm>
            <a:off x="1" y="6658443"/>
            <a:ext cx="4029282" cy="35076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65014" y="6658443"/>
            <a:ext cx="4029282" cy="350760"/>
          </a:xfrm>
          <a:prstGeom prst="rect">
            <a:avLst/>
          </a:prstGeom>
        </p:spPr>
        <p:txBody>
          <a:bodyPr vert="horz" lIns="91440" tIns="45720" rIns="91440" bIns="45720" rtlCol="0" anchor="b"/>
          <a:lstStyle>
            <a:lvl1pPr algn="r">
              <a:defRPr sz="1200"/>
            </a:lvl1pPr>
          </a:lstStyle>
          <a:p>
            <a:fld id="{4A1E63E3-EF8D-49ED-82D7-4805A2CA7DCA}" type="slidenum">
              <a:rPr lang="en-US" smtClean="0"/>
              <a:t>‹#›</a:t>
            </a:fld>
            <a:endParaRPr lang="en-US"/>
          </a:p>
        </p:txBody>
      </p:sp>
    </p:spTree>
    <p:extLst>
      <p:ext uri="{BB962C8B-B14F-4D97-AF65-F5344CB8AC3E}">
        <p14:creationId xmlns:p14="http://schemas.microsoft.com/office/powerpoint/2010/main" val="38740113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6B7F1706-FBE4-4781-8164-6A4D256E4D9F}" type="datetimeFigureOut">
              <a:rPr lang="en-US" smtClean="0"/>
              <a:t>6/15/2023</a:t>
            </a:fld>
            <a:endParaRPr lang="en-US"/>
          </a:p>
        </p:txBody>
      </p:sp>
      <p:sp>
        <p:nvSpPr>
          <p:cNvPr id="4" name="Slide Image Placeholder 3"/>
          <p:cNvSpPr>
            <a:spLocks noGrp="1" noRot="1" noChangeAspect="1"/>
          </p:cNvSpPr>
          <p:nvPr>
            <p:ph type="sldImg" idx="2"/>
          </p:nvPr>
        </p:nvSpPr>
        <p:spPr>
          <a:xfrm>
            <a:off x="3071813" y="876300"/>
            <a:ext cx="3152775"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359173ED-26F0-42B6-8585-209361B6B9CA}" type="slidenum">
              <a:rPr lang="en-US" smtClean="0"/>
              <a:t>‹#›</a:t>
            </a:fld>
            <a:endParaRPr lang="en-US"/>
          </a:p>
        </p:txBody>
      </p:sp>
    </p:spTree>
    <p:extLst>
      <p:ext uri="{BB962C8B-B14F-4D97-AF65-F5344CB8AC3E}">
        <p14:creationId xmlns:p14="http://schemas.microsoft.com/office/powerpoint/2010/main" val="46911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Year</a:t>
            </a:r>
            <a:r>
              <a:rPr lang="en-US" baseline="0" dirty="0"/>
              <a:t> – 10/1 to 9/30</a:t>
            </a:r>
            <a:endParaRPr lang="en-US" dirty="0"/>
          </a:p>
        </p:txBody>
      </p:sp>
      <p:sp>
        <p:nvSpPr>
          <p:cNvPr id="4" name="Slide Number Placeholder 3"/>
          <p:cNvSpPr>
            <a:spLocks noGrp="1"/>
          </p:cNvSpPr>
          <p:nvPr>
            <p:ph type="sldNum" sz="quarter" idx="10"/>
          </p:nvPr>
        </p:nvSpPr>
        <p:spPr/>
        <p:txBody>
          <a:bodyPr/>
          <a:lstStyle/>
          <a:p>
            <a:fld id="{359173ED-26F0-42B6-8585-209361B6B9CA}" type="slidenum">
              <a:rPr lang="en-US" smtClean="0"/>
              <a:t>1</a:t>
            </a:fld>
            <a:endParaRPr lang="en-US"/>
          </a:p>
        </p:txBody>
      </p:sp>
    </p:spTree>
    <p:extLst>
      <p:ext uri="{BB962C8B-B14F-4D97-AF65-F5344CB8AC3E}">
        <p14:creationId xmlns:p14="http://schemas.microsoft.com/office/powerpoint/2010/main" val="3365145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9173ED-26F0-42B6-8585-209361B6B9CA}" type="slidenum">
              <a:rPr lang="en-US" smtClean="0"/>
              <a:t>2</a:t>
            </a:fld>
            <a:endParaRPr lang="en-US"/>
          </a:p>
        </p:txBody>
      </p:sp>
    </p:spTree>
    <p:extLst>
      <p:ext uri="{BB962C8B-B14F-4D97-AF65-F5344CB8AC3E}">
        <p14:creationId xmlns:p14="http://schemas.microsoft.com/office/powerpoint/2010/main" val="4018142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9173ED-26F0-42B6-8585-209361B6B9CA}" type="slidenum">
              <a:rPr lang="en-US" smtClean="0"/>
              <a:t>3</a:t>
            </a:fld>
            <a:endParaRPr lang="en-US"/>
          </a:p>
        </p:txBody>
      </p:sp>
    </p:spTree>
    <p:extLst>
      <p:ext uri="{BB962C8B-B14F-4D97-AF65-F5344CB8AC3E}">
        <p14:creationId xmlns:p14="http://schemas.microsoft.com/office/powerpoint/2010/main" val="41489323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9173ED-26F0-42B6-8585-209361B6B9CA}" type="slidenum">
              <a:rPr lang="en-US" smtClean="0"/>
              <a:t>4</a:t>
            </a:fld>
            <a:endParaRPr lang="en-US"/>
          </a:p>
        </p:txBody>
      </p:sp>
    </p:spTree>
    <p:extLst>
      <p:ext uri="{BB962C8B-B14F-4D97-AF65-F5344CB8AC3E}">
        <p14:creationId xmlns:p14="http://schemas.microsoft.com/office/powerpoint/2010/main" val="2330806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9173ED-26F0-42B6-8585-209361B6B9CA}" type="slidenum">
              <a:rPr lang="en-US" smtClean="0"/>
              <a:t>5</a:t>
            </a:fld>
            <a:endParaRPr lang="en-US"/>
          </a:p>
        </p:txBody>
      </p:sp>
    </p:spTree>
    <p:extLst>
      <p:ext uri="{BB962C8B-B14F-4D97-AF65-F5344CB8AC3E}">
        <p14:creationId xmlns:p14="http://schemas.microsoft.com/office/powerpoint/2010/main" val="835598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9173ED-26F0-42B6-8585-209361B6B9CA}" type="slidenum">
              <a:rPr lang="en-US" smtClean="0"/>
              <a:t>6</a:t>
            </a:fld>
            <a:endParaRPr lang="en-US"/>
          </a:p>
        </p:txBody>
      </p:sp>
    </p:spTree>
    <p:extLst>
      <p:ext uri="{BB962C8B-B14F-4D97-AF65-F5344CB8AC3E}">
        <p14:creationId xmlns:p14="http://schemas.microsoft.com/office/powerpoint/2010/main" val="1205125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a:t>Click to edit Master title style</a:t>
            </a:r>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20662517-270F-45BC-9CE7-125E690A9E33}" type="datetime1">
              <a:rPr lang="en-US" smtClean="0"/>
              <a:t>6/15/2023</a:t>
            </a:fld>
            <a:endParaRPr lang="en-US"/>
          </a:p>
        </p:txBody>
      </p:sp>
      <p:sp>
        <p:nvSpPr>
          <p:cNvPr id="8" name="Slide Number Placeholder 7"/>
          <p:cNvSpPr>
            <a:spLocks noGrp="1"/>
          </p:cNvSpPr>
          <p:nvPr>
            <p:ph type="sldNum" sz="quarter" idx="11"/>
          </p:nvPr>
        </p:nvSpPr>
        <p:spPr/>
        <p:txBody>
          <a:bodyPr/>
          <a:lstStyle/>
          <a:p>
            <a:fld id="{C50DA276-61E3-4D8D-8F38-D2AE3901E4D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5D91C5-1ABF-4CF7-BDEC-D72409C99B69}" type="datetime1">
              <a:rPr lang="en-US" smtClean="0"/>
              <a:t>6/15/2023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E114FF-98B9-4CA0-BAF3-8C2A0A2C8E23}" type="datetime1">
              <a:rPr lang="en-US" smtClean="0"/>
              <a:t>6/15/2023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D84B34-ED1A-4B61-9E55-2B825C6A4182}" type="datetime1">
              <a:rPr lang="en-US" smtClean="0"/>
              <a:t>6/15/2023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DCFB09-BD75-4BBB-84C3-2FA5335B8BA5}" type="datetime1">
              <a:rPr lang="en-US" smtClean="0"/>
              <a:t>6/15/2023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9F214F9-E4E3-4872-8D2A-3E5D21252A90}" type="datetime1">
              <a:rPr lang="en-US" smtClean="0"/>
              <a:t>6/15/2023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DA276-61E3-4D8D-8F38-D2AE3901E4DB}" type="slidenum">
              <a:rPr lang="en-US" smtClean="0"/>
              <a:pPr/>
              <a:t>‹#›</a:t>
            </a:fld>
            <a:endParaRPr lang="en-US"/>
          </a:p>
        </p:txBody>
      </p:sp>
      <p:sp>
        <p:nvSpPr>
          <p:cNvPr id="9" name="Title 8"/>
          <p:cNvSpPr>
            <a:spLocks noGrp="1"/>
          </p:cNvSpPr>
          <p:nvPr>
            <p:ph type="title"/>
          </p:nvPr>
        </p:nvSpPr>
        <p:spPr>
          <a:xfrm>
            <a:off x="914400" y="1544715"/>
            <a:ext cx="7315200" cy="1154097"/>
          </a:xfrm>
        </p:spPr>
        <p:txBody>
          <a:bodyPr/>
          <a:lstStyle/>
          <a:p>
            <a:r>
              <a:rPr lang="en-US"/>
              <a:t>Click to edit Master title style</a:t>
            </a:r>
          </a:p>
        </p:txBody>
      </p:sp>
      <p:sp>
        <p:nvSpPr>
          <p:cNvPr id="8" name="Content Placeholder 7"/>
          <p:cNvSpPr>
            <a:spLocks noGrp="1"/>
          </p:cNvSpPr>
          <p:nvPr>
            <p:ph sz="quarter" idx="13"/>
          </p:nvPr>
        </p:nvSpPr>
        <p:spPr>
          <a:xfrm>
            <a:off x="914400" y="2743200"/>
            <a:ext cx="3566160" cy="35935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81728" y="2743200"/>
            <a:ext cx="3566160" cy="3595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83BB3417-50F1-4D9B-BDE1-143259B11357}" type="datetime1">
              <a:rPr lang="en-US" smtClean="0"/>
              <a:t>6/15/2023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0DA276-61E3-4D8D-8F38-D2AE3901E4DB}" type="slidenum">
              <a:rPr lang="en-US" smtClean="0"/>
              <a:pPr/>
              <a:t>‹#›</a:t>
            </a:fld>
            <a:endParaRPr lang="en-US"/>
          </a:p>
        </p:txBody>
      </p:sp>
      <p:sp>
        <p:nvSpPr>
          <p:cNvPr id="10" name="Title 9"/>
          <p:cNvSpPr>
            <a:spLocks noGrp="1"/>
          </p:cNvSpPr>
          <p:nvPr>
            <p:ph type="title"/>
          </p:nvPr>
        </p:nvSpPr>
        <p:spPr>
          <a:xfrm>
            <a:off x="914400" y="1544715"/>
            <a:ext cx="7315200" cy="1154097"/>
          </a:xfrm>
        </p:spPr>
        <p:txBody>
          <a:bodyPr/>
          <a:lstStyle/>
          <a:p>
            <a:r>
              <a:rPr lang="en-US"/>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212F63A-CC36-4498-B0F9-ED61594890DD}" type="datetime1">
              <a:rPr lang="en-US" smtClean="0"/>
              <a:t>6/15/2023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04329F-6F14-430F-8BC9-9964C244DE1D}" type="datetime1">
              <a:rPr lang="en-US" smtClean="0"/>
              <a:t>6/15/2023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E89C5E-2C9D-4A08-AA61-CE2C4BF26313}" type="datetime1">
              <a:rPr lang="en-US" smtClean="0"/>
              <a:t>6/15/2023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7E500F-2EB4-48F1-AB4D-5BECEB872540}" type="datetime1">
              <a:rPr lang="en-US" smtClean="0"/>
              <a:t>6/15/2023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0DA276-61E3-4D8D-8F38-D2AE3901E4D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9A753208-0577-435C-8F2E-05E116488D18}" type="datetime1">
              <a:rPr lang="en-US" smtClean="0"/>
              <a:t>6/15/2023</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C50DA276-61E3-4D8D-8F38-D2AE3901E4DB}" type="slidenum">
              <a:rPr lang="en-US" smtClean="0"/>
              <a:pPr/>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750525"/>
            <a:ext cx="7696200" cy="1470025"/>
          </a:xfrm>
        </p:spPr>
        <p:txBody>
          <a:bodyPr>
            <a:normAutofit fontScale="90000"/>
          </a:bodyPr>
          <a:lstStyle/>
          <a:p>
            <a:pPr algn="ctr"/>
            <a:r>
              <a:rPr lang="en-US" b="1" dirty="0"/>
              <a:t>Tulare County Flood Control Commission</a:t>
            </a:r>
            <a:endParaRPr lang="en-US" sz="3800" dirty="0"/>
          </a:p>
        </p:txBody>
      </p:sp>
      <p:sp>
        <p:nvSpPr>
          <p:cNvPr id="3" name="Subtitle 2"/>
          <p:cNvSpPr>
            <a:spLocks noGrp="1"/>
          </p:cNvSpPr>
          <p:nvPr>
            <p:ph type="subTitle" idx="1"/>
          </p:nvPr>
        </p:nvSpPr>
        <p:spPr>
          <a:xfrm>
            <a:off x="685800" y="5102293"/>
            <a:ext cx="7620000" cy="1219200"/>
          </a:xfrm>
        </p:spPr>
        <p:txBody>
          <a:bodyPr>
            <a:normAutofit/>
          </a:bodyPr>
          <a:lstStyle/>
          <a:p>
            <a:pPr algn="ctr"/>
            <a:r>
              <a:rPr lang="en-US" dirty="0"/>
              <a:t>Tulare County Flood Commission: An Overview of Functions and Duties Executed</a:t>
            </a:r>
          </a:p>
          <a:p>
            <a:pPr algn="ctr"/>
            <a:r>
              <a:rPr lang="en-US" dirty="0"/>
              <a:t>June 23, 2023</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0400" y="2318477"/>
            <a:ext cx="2590800" cy="2590800"/>
          </a:xfrm>
          <a:prstGeom prst="rect">
            <a:avLst/>
          </a:prstGeom>
        </p:spPr>
      </p:pic>
      <p:sp>
        <p:nvSpPr>
          <p:cNvPr id="5" name="Slide Number Placeholder 4"/>
          <p:cNvSpPr>
            <a:spLocks noGrp="1"/>
          </p:cNvSpPr>
          <p:nvPr>
            <p:ph type="sldNum" sz="quarter" idx="11"/>
          </p:nvPr>
        </p:nvSpPr>
        <p:spPr/>
        <p:txBody>
          <a:bodyPr/>
          <a:lstStyle/>
          <a:p>
            <a:fld id="{C50DA276-61E3-4D8D-8F38-D2AE3901E4DB}" type="slidenum">
              <a:rPr lang="en-US" smtClean="0"/>
              <a:pPr/>
              <a:t>1</a:t>
            </a:fld>
            <a:endParaRPr lang="en-US" dirty="0"/>
          </a:p>
        </p:txBody>
      </p:sp>
      <p:sp>
        <p:nvSpPr>
          <p:cNvPr id="7" name="Subtitle 2"/>
          <p:cNvSpPr txBox="1">
            <a:spLocks/>
          </p:cNvSpPr>
          <p:nvPr/>
        </p:nvSpPr>
        <p:spPr>
          <a:xfrm>
            <a:off x="1371600" y="3337983"/>
            <a:ext cx="6248400" cy="1219200"/>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tx2"/>
              </a:buClr>
              <a:buFont typeface="Wingdings" charset="2"/>
              <a:buNone/>
              <a:defRPr sz="2200" kern="1200">
                <a:solidFill>
                  <a:schemeClr val="tx1"/>
                </a:solidFill>
                <a:latin typeface="+mn-lt"/>
                <a:ea typeface="+mn-ea"/>
                <a:cs typeface="+mn-cs"/>
              </a:defRPr>
            </a:lvl1pPr>
            <a:lvl2pPr marL="457200" indent="0" algn="ctr" defTabSz="914400" rtl="0" eaLnBrk="1" latinLnBrk="0" hangingPunct="1">
              <a:spcBef>
                <a:spcPct val="20000"/>
              </a:spcBef>
              <a:buClr>
                <a:schemeClr val="tx2"/>
              </a:buClr>
              <a:buFont typeface="Wingdings" charset="2"/>
              <a:buNone/>
              <a:defRPr sz="18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tx2"/>
              </a:buClr>
              <a:buFont typeface="Wingdings" charset="2"/>
              <a:buNone/>
              <a:defRPr sz="16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tx2"/>
              </a:buClr>
              <a:buFont typeface="Wingdings" charset="2"/>
              <a:buNone/>
              <a:defRPr sz="14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tx2"/>
              </a:buClr>
              <a:buFont typeface="Wingdings" charset="2"/>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tx2"/>
              </a:buClr>
              <a:buFont typeface="Wingdings" pitchFamily="2"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Wingdings" pitchFamily="2"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Wingdings" pitchFamily="2"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Wingdings" pitchFamily="2" charset="2"/>
              <a:buNone/>
              <a:defRPr sz="1400" kern="1200">
                <a:solidFill>
                  <a:schemeClr val="tx1">
                    <a:tint val="7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3158659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62000" y="228600"/>
            <a:ext cx="7315200" cy="990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627063" indent="-627063"/>
            <a:r>
              <a:rPr lang="en-US" dirty="0"/>
              <a:t>     Background</a:t>
            </a:r>
          </a:p>
        </p:txBody>
      </p:sp>
      <p:sp>
        <p:nvSpPr>
          <p:cNvPr id="3" name="Content Placeholder 2"/>
          <p:cNvSpPr>
            <a:spLocks noGrp="1"/>
          </p:cNvSpPr>
          <p:nvPr>
            <p:ph sz="quarter" idx="13"/>
          </p:nvPr>
        </p:nvSpPr>
        <p:spPr>
          <a:xfrm>
            <a:off x="261136" y="1219200"/>
            <a:ext cx="7315200" cy="5715000"/>
          </a:xfrm>
        </p:spPr>
        <p:txBody>
          <a:bodyPr>
            <a:normAutofit/>
          </a:bodyPr>
          <a:lstStyle/>
          <a:p>
            <a:pPr marL="342900" indent="-342900">
              <a:lnSpc>
                <a:spcPct val="110000"/>
              </a:lnSpc>
              <a:spcBef>
                <a:spcPts val="0"/>
              </a:spcBef>
              <a:defRPr/>
            </a:pPr>
            <a:r>
              <a:rPr lang="en-US" sz="2400" b="1" dirty="0">
                <a:solidFill>
                  <a:schemeClr val="tx2"/>
                </a:solidFill>
                <a:latin typeface="Tw Cen MT" panose="020B0602020104020603" pitchFamily="34" charset="0"/>
                <a:cs typeface="Times New Roman" pitchFamily="18" charset="0"/>
              </a:rPr>
              <a:t>Formation</a:t>
            </a:r>
          </a:p>
          <a:p>
            <a:pPr marL="731520" lvl="1" indent="-457200">
              <a:lnSpc>
                <a:spcPct val="110000"/>
              </a:lnSpc>
              <a:spcBef>
                <a:spcPts val="0"/>
              </a:spcBef>
              <a:defRPr/>
            </a:pPr>
            <a:r>
              <a:rPr lang="en-US" sz="2000" dirty="0">
                <a:latin typeface="Tw Cen MT" panose="020B0602020104020603" pitchFamily="34" charset="0"/>
                <a:cs typeface="Times New Roman" pitchFamily="18" charset="0"/>
              </a:rPr>
              <a:t>Tulare  County Flood Control District established in 1971 as part of the Tulare County Flood Control District. </a:t>
            </a:r>
          </a:p>
          <a:p>
            <a:pPr marL="731520" lvl="1" indent="-457200">
              <a:lnSpc>
                <a:spcPct val="110000"/>
              </a:lnSpc>
              <a:spcBef>
                <a:spcPts val="0"/>
              </a:spcBef>
              <a:defRPr/>
            </a:pPr>
            <a:r>
              <a:rPr lang="en-US" sz="2000" dirty="0">
                <a:solidFill>
                  <a:schemeClr val="tx2"/>
                </a:solidFill>
                <a:latin typeface="Tw Cen MT" panose="020B0602020104020603" pitchFamily="34" charset="0"/>
                <a:cs typeface="Times New Roman" pitchFamily="18" charset="0"/>
              </a:rPr>
              <a:t>The act created the Flood Control District (Regulated and power vested in BOS) and created the Flood Commission.</a:t>
            </a:r>
          </a:p>
          <a:p>
            <a:pPr marL="342900" indent="-342900">
              <a:lnSpc>
                <a:spcPct val="110000"/>
              </a:lnSpc>
              <a:spcBef>
                <a:spcPts val="0"/>
              </a:spcBef>
              <a:defRPr/>
            </a:pPr>
            <a:r>
              <a:rPr lang="en-US" sz="2400" b="1" dirty="0">
                <a:solidFill>
                  <a:schemeClr val="tx2"/>
                </a:solidFill>
                <a:latin typeface="Tw Cen MT" panose="020B0602020104020603" pitchFamily="34" charset="0"/>
                <a:cs typeface="Times New Roman" pitchFamily="18" charset="0"/>
              </a:rPr>
              <a:t>Purpose </a:t>
            </a:r>
          </a:p>
          <a:p>
            <a:pPr marL="731520" lvl="1" indent="-457200">
              <a:lnSpc>
                <a:spcPct val="110000"/>
              </a:lnSpc>
              <a:spcBef>
                <a:spcPts val="0"/>
              </a:spcBef>
              <a:defRPr/>
            </a:pPr>
            <a:r>
              <a:rPr lang="en-US" sz="2000" dirty="0">
                <a:latin typeface="Tw Cen MT" panose="020B0602020104020603" pitchFamily="34" charset="0"/>
                <a:cs typeface="Times New Roman" pitchFamily="18" charset="0"/>
              </a:rPr>
              <a:t>The Tulare County Flood Control District Act provides for the control of flood and storm waters and the protection of watercourses, watershed, harbors, public highways, life and property from damage or destruction from such waters. </a:t>
            </a:r>
          </a:p>
          <a:p>
            <a:pPr marL="274320" lvl="1" indent="0">
              <a:lnSpc>
                <a:spcPct val="110000"/>
              </a:lnSpc>
              <a:spcBef>
                <a:spcPts val="0"/>
              </a:spcBef>
              <a:buNone/>
              <a:defRPr/>
            </a:pPr>
            <a:endParaRPr lang="en-US" sz="2000" dirty="0">
              <a:latin typeface="Tw Cen MT" panose="020B0602020104020603" pitchFamily="34" charset="0"/>
              <a:cs typeface="Times New Roman" pitchFamily="18" charset="0"/>
            </a:endParaRPr>
          </a:p>
          <a:p>
            <a:pPr marL="731520" lvl="1" indent="-457200">
              <a:lnSpc>
                <a:spcPct val="110000"/>
              </a:lnSpc>
              <a:spcBef>
                <a:spcPts val="0"/>
              </a:spcBef>
              <a:defRPr/>
            </a:pPr>
            <a:r>
              <a:rPr lang="en-US" sz="2000" dirty="0">
                <a:latin typeface="Tw Cen MT" panose="020B0602020104020603" pitchFamily="34" charset="0"/>
                <a:cs typeface="Times New Roman" pitchFamily="18" charset="0"/>
              </a:rPr>
              <a:t>The act seeks to provide a measure by which flood or stormwaters within the County, can, to the extent possible, be controlled. </a:t>
            </a:r>
            <a:r>
              <a:rPr lang="en-US" sz="1000" dirty="0">
                <a:latin typeface="Tw Cen MT" panose="020B0602020104020603" pitchFamily="34" charset="0"/>
                <a:cs typeface="Times New Roman" pitchFamily="18" charset="0"/>
              </a:rPr>
              <a:t> </a:t>
            </a:r>
            <a:endParaRPr lang="en-US" sz="2000" dirty="0">
              <a:latin typeface="Tw Cen MT" panose="020B0602020104020603" pitchFamily="34" charset="0"/>
              <a:cs typeface="Times New Roman" pitchFamily="18"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8600"/>
            <a:ext cx="1081654" cy="1081654"/>
          </a:xfrm>
          <a:prstGeom prst="rect">
            <a:avLst/>
          </a:prstGeom>
        </p:spPr>
      </p:pic>
      <p:sp>
        <p:nvSpPr>
          <p:cNvPr id="5" name="Slide Number Placeholder 4"/>
          <p:cNvSpPr>
            <a:spLocks noGrp="1"/>
          </p:cNvSpPr>
          <p:nvPr>
            <p:ph type="sldNum" sz="quarter" idx="12"/>
          </p:nvPr>
        </p:nvSpPr>
        <p:spPr/>
        <p:txBody>
          <a:bodyPr/>
          <a:lstStyle/>
          <a:p>
            <a:fld id="{C50DA276-61E3-4D8D-8F38-D2AE3901E4DB}" type="slidenum">
              <a:rPr lang="en-US" smtClean="0"/>
              <a:pPr/>
              <a:t>2</a:t>
            </a:fld>
            <a:endParaRPr lang="en-US"/>
          </a:p>
        </p:txBody>
      </p:sp>
    </p:spTree>
    <p:extLst>
      <p:ext uri="{BB962C8B-B14F-4D97-AF65-F5344CB8AC3E}">
        <p14:creationId xmlns:p14="http://schemas.microsoft.com/office/powerpoint/2010/main" val="23250066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62000" y="228600"/>
            <a:ext cx="7315200" cy="990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627063" indent="-627063"/>
            <a:r>
              <a:rPr lang="en-US" dirty="0"/>
              <a:t>    Background – (Continued)</a:t>
            </a:r>
          </a:p>
        </p:txBody>
      </p:sp>
      <p:sp>
        <p:nvSpPr>
          <p:cNvPr id="3" name="Content Placeholder 2"/>
          <p:cNvSpPr>
            <a:spLocks noGrp="1"/>
          </p:cNvSpPr>
          <p:nvPr>
            <p:ph sz="quarter" idx="13"/>
          </p:nvPr>
        </p:nvSpPr>
        <p:spPr>
          <a:xfrm>
            <a:off x="233516" y="1219200"/>
            <a:ext cx="9111464" cy="5928746"/>
          </a:xfrm>
        </p:spPr>
        <p:txBody>
          <a:bodyPr>
            <a:normAutofit/>
          </a:bodyPr>
          <a:lstStyle/>
          <a:p>
            <a:pPr marL="0" marR="0">
              <a:spcBef>
                <a:spcPts val="0"/>
              </a:spcBef>
              <a:spcAft>
                <a:spcPts val="0"/>
              </a:spcAft>
            </a:pPr>
            <a:r>
              <a:rPr lang="en-US" b="1" dirty="0">
                <a:solidFill>
                  <a:schemeClr val="tx2"/>
                </a:solidFill>
                <a:latin typeface="Tw Cen MT" panose="020B0602020104020603" pitchFamily="34" charset="0"/>
                <a:ea typeface="Calibri" panose="020F0502020204030204" pitchFamily="34" charset="0"/>
              </a:rPr>
              <a:t>Duties</a:t>
            </a:r>
            <a:r>
              <a:rPr lang="en-US" b="1" dirty="0">
                <a:solidFill>
                  <a:schemeClr val="tx2"/>
                </a:solidFill>
                <a:effectLst/>
                <a:latin typeface="Tw Cen MT" panose="020B0602020104020603" pitchFamily="34" charset="0"/>
                <a:ea typeface="Calibri" panose="020F0502020204030204" pitchFamily="34" charset="0"/>
              </a:rPr>
              <a:t>: </a:t>
            </a:r>
          </a:p>
          <a:p>
            <a:pPr marL="274320" lvl="1">
              <a:spcBef>
                <a:spcPts val="0"/>
              </a:spcBef>
            </a:pPr>
            <a:r>
              <a:rPr lang="en-US" sz="1600" dirty="0">
                <a:effectLst/>
                <a:latin typeface="Arial" panose="020B0604020202020204" pitchFamily="34" charset="0"/>
                <a:ea typeface="Calibri" panose="020F0502020204030204" pitchFamily="34" charset="0"/>
              </a:rPr>
              <a:t>Make flood control </a:t>
            </a:r>
            <a:r>
              <a:rPr lang="en-US" sz="1600" dirty="0">
                <a:latin typeface="Arial" panose="020B0604020202020204" pitchFamily="34" charset="0"/>
                <a:ea typeface="Calibri" panose="020F0502020204030204" pitchFamily="34" charset="0"/>
              </a:rPr>
              <a:t>district </a:t>
            </a:r>
            <a:r>
              <a:rPr lang="en-US" sz="1600" dirty="0">
                <a:effectLst/>
                <a:latin typeface="Arial" panose="020B0604020202020204" pitchFamily="34" charset="0"/>
                <a:ea typeface="Calibri" panose="020F0502020204030204" pitchFamily="34" charset="0"/>
              </a:rPr>
              <a:t>recommendations concerning capital outlay. </a:t>
            </a:r>
          </a:p>
          <a:p>
            <a:pPr marL="274320" lvl="1">
              <a:spcBef>
                <a:spcPts val="0"/>
              </a:spcBef>
            </a:pPr>
            <a:r>
              <a:rPr lang="en-US" sz="1600" dirty="0">
                <a:effectLst/>
                <a:latin typeface="Arial" panose="020B0604020202020204" pitchFamily="34" charset="0"/>
                <a:ea typeface="Calibri" panose="020F0502020204030204" pitchFamily="34" charset="0"/>
              </a:rPr>
              <a:t>Recommend priorities for actions or flood control projects.</a:t>
            </a:r>
          </a:p>
          <a:p>
            <a:pPr marL="274320" lvl="1">
              <a:spcBef>
                <a:spcPts val="0"/>
              </a:spcBef>
            </a:pPr>
            <a:r>
              <a:rPr lang="en-US" sz="1600" dirty="0">
                <a:effectLst/>
                <a:latin typeface="Arial" panose="020B0604020202020204" pitchFamily="34" charset="0"/>
                <a:ea typeface="Calibri" panose="020F0502020204030204" pitchFamily="34" charset="0"/>
              </a:rPr>
              <a:t>Hold necessary hearings to develop and recommend the establishment of zones of</a:t>
            </a:r>
          </a:p>
          <a:p>
            <a:pPr marL="91440" lvl="1" indent="0">
              <a:spcBef>
                <a:spcPts val="0"/>
              </a:spcBef>
              <a:buNone/>
            </a:pPr>
            <a:r>
              <a:rPr lang="en-US" sz="1600" dirty="0">
                <a:latin typeface="Arial" panose="020B0604020202020204" pitchFamily="34" charset="0"/>
                <a:ea typeface="Calibri" panose="020F0502020204030204" pitchFamily="34" charset="0"/>
              </a:rPr>
              <a:t>   </a:t>
            </a:r>
            <a:r>
              <a:rPr lang="en-US" sz="1600" dirty="0">
                <a:effectLst/>
                <a:latin typeface="Arial" panose="020B0604020202020204" pitchFamily="34" charset="0"/>
                <a:ea typeface="Calibri" panose="020F0502020204030204" pitchFamily="34" charset="0"/>
              </a:rPr>
              <a:t>benefit and flood control or drainage matters to the Board of Supervisors.</a:t>
            </a:r>
          </a:p>
          <a:p>
            <a:pPr marL="274320" lvl="1">
              <a:spcBef>
                <a:spcPts val="0"/>
              </a:spcBef>
            </a:pPr>
            <a:r>
              <a:rPr lang="en-US" sz="1600" dirty="0">
                <a:effectLst/>
                <a:latin typeface="Arial" panose="020B0604020202020204" pitchFamily="34" charset="0"/>
                <a:ea typeface="Calibri" panose="020F0502020204030204" pitchFamily="34" charset="0"/>
              </a:rPr>
              <a:t>Make recommendations with respect to proposed state or federal legislation affecting flood control activities</a:t>
            </a:r>
            <a:r>
              <a:rPr lang="en-US" sz="1600" dirty="0">
                <a:latin typeface="Arial" panose="020B0604020202020204" pitchFamily="34" charset="0"/>
                <a:ea typeface="Calibri" panose="020F0502020204030204" pitchFamily="34" charset="0"/>
              </a:rPr>
              <a:t>.</a:t>
            </a:r>
            <a:endParaRPr lang="en-US" sz="1600" dirty="0">
              <a:effectLst/>
              <a:latin typeface="Arial" panose="020B0604020202020204" pitchFamily="34" charset="0"/>
              <a:ea typeface="Calibri" panose="020F0502020204030204" pitchFamily="34" charset="0"/>
            </a:endParaRPr>
          </a:p>
          <a:p>
            <a:pPr marL="274320" lvl="1">
              <a:spcBef>
                <a:spcPts val="0"/>
              </a:spcBef>
            </a:pPr>
            <a:r>
              <a:rPr lang="en-US" sz="1600" dirty="0">
                <a:latin typeface="Arial" panose="020B0604020202020204" pitchFamily="34" charset="0"/>
                <a:ea typeface="Calibri" panose="020F0502020204030204" pitchFamily="34" charset="0"/>
              </a:rPr>
              <a:t>M</a:t>
            </a:r>
            <a:r>
              <a:rPr lang="en-US" sz="1600" dirty="0">
                <a:effectLst/>
                <a:latin typeface="Arial" panose="020B0604020202020204" pitchFamily="34" charset="0"/>
                <a:ea typeface="Calibri" panose="020F0502020204030204" pitchFamily="34" charset="0"/>
              </a:rPr>
              <a:t>ake recommendations for </a:t>
            </a:r>
            <a:r>
              <a:rPr lang="en-US" sz="1600" dirty="0">
                <a:latin typeface="Arial" panose="020B0604020202020204" pitchFamily="34" charset="0"/>
                <a:ea typeface="Calibri" panose="020F0502020204030204" pitchFamily="34" charset="0"/>
              </a:rPr>
              <a:t>Board of Supervisors to act upon.</a:t>
            </a:r>
            <a:endParaRPr lang="en-US" sz="1600" dirty="0">
              <a:effectLst/>
              <a:latin typeface="Arial" panose="020B0604020202020204" pitchFamily="34" charset="0"/>
              <a:ea typeface="Calibri" panose="020F0502020204030204" pitchFamily="34" charset="0"/>
            </a:endParaRPr>
          </a:p>
          <a:p>
            <a:pPr marL="274320" lvl="1">
              <a:spcBef>
                <a:spcPts val="0"/>
              </a:spcBef>
            </a:pPr>
            <a:r>
              <a:rPr lang="en-US" sz="1600" dirty="0">
                <a:effectLst/>
                <a:latin typeface="Arial" panose="020B0604020202020204" pitchFamily="34" charset="0"/>
                <a:ea typeface="Calibri" panose="020F0502020204030204" pitchFamily="34" charset="0"/>
              </a:rPr>
              <a:t>Interview/Recommend to the Board of Supervisors consulting firms to</a:t>
            </a:r>
          </a:p>
          <a:p>
            <a:pPr marL="91440" lvl="1" indent="0">
              <a:spcBef>
                <a:spcPts val="0"/>
              </a:spcBef>
              <a:buNone/>
            </a:pPr>
            <a:r>
              <a:rPr lang="en-US" sz="1600" dirty="0">
                <a:effectLst/>
                <a:latin typeface="Arial" panose="020B0604020202020204" pitchFamily="34" charset="0"/>
                <a:ea typeface="Calibri" panose="020F0502020204030204" pitchFamily="34" charset="0"/>
              </a:rPr>
              <a:t>    perform studies and prepare plans and specifications for flood control projects</a:t>
            </a:r>
          </a:p>
          <a:p>
            <a:pPr marL="91440" lvl="1" indent="0">
              <a:spcBef>
                <a:spcPts val="0"/>
              </a:spcBef>
              <a:buNone/>
            </a:pPr>
            <a:r>
              <a:rPr lang="en-US" sz="1600" dirty="0">
                <a:effectLst/>
                <a:latin typeface="Arial" panose="020B0604020202020204" pitchFamily="34" charset="0"/>
                <a:ea typeface="Calibri" panose="020F0502020204030204" pitchFamily="34" charset="0"/>
              </a:rPr>
              <a:t>    when necessary.</a:t>
            </a:r>
          </a:p>
          <a:p>
            <a:pPr marL="0" marR="0">
              <a:spcBef>
                <a:spcPts val="0"/>
              </a:spcBef>
              <a:spcAft>
                <a:spcPts val="0"/>
              </a:spcAft>
            </a:pPr>
            <a:endParaRPr lang="en-US" sz="1400" dirty="0">
              <a:latin typeface="Arial" panose="020B0604020202020204" pitchFamily="34" charset="0"/>
              <a:ea typeface="Calibri" panose="020F0502020204030204" pitchFamily="34" charset="0"/>
            </a:endParaRPr>
          </a:p>
          <a:p>
            <a:pPr marL="0" marR="0">
              <a:spcBef>
                <a:spcPts val="0"/>
              </a:spcBef>
              <a:spcAft>
                <a:spcPts val="0"/>
              </a:spcAft>
            </a:pPr>
            <a:r>
              <a:rPr lang="en-US" b="1" dirty="0">
                <a:solidFill>
                  <a:schemeClr val="tx2"/>
                </a:solidFill>
                <a:effectLst/>
                <a:latin typeface="Tw Cen MT" panose="020B0602020104020603" pitchFamily="34" charset="0"/>
                <a:ea typeface="Calibri" panose="020F0502020204030204" pitchFamily="34" charset="0"/>
              </a:rPr>
              <a:t>Territory and Zones: </a:t>
            </a:r>
          </a:p>
          <a:p>
            <a:pPr marL="274320" lvl="1">
              <a:spcBef>
                <a:spcPts val="0"/>
              </a:spcBef>
            </a:pPr>
            <a:r>
              <a:rPr lang="en-US" sz="1600" dirty="0">
                <a:latin typeface="Arial" panose="020B0604020202020204" pitchFamily="34" charset="0"/>
                <a:ea typeface="Calibri" panose="020F0502020204030204" pitchFamily="34" charset="0"/>
              </a:rPr>
              <a:t>A</a:t>
            </a:r>
            <a:r>
              <a:rPr lang="en-US" sz="1600" dirty="0">
                <a:effectLst/>
                <a:latin typeface="Arial" panose="020B0604020202020204" pitchFamily="34" charset="0"/>
                <a:ea typeface="Calibri" panose="020F0502020204030204" pitchFamily="34" charset="0"/>
              </a:rPr>
              <a:t>ll territory of the County of Tulare lying within its exterior boundaries. </a:t>
            </a:r>
            <a:endParaRPr lang="en-US" sz="1600" dirty="0">
              <a:latin typeface="Calibri" panose="020F0502020204030204" pitchFamily="34" charset="0"/>
              <a:ea typeface="Calibri" panose="020F0502020204030204" pitchFamily="34" charset="0"/>
            </a:endParaRPr>
          </a:p>
          <a:p>
            <a:pPr marL="457200" lvl="2">
              <a:spcBef>
                <a:spcPts val="0"/>
              </a:spcBef>
            </a:pPr>
            <a:r>
              <a:rPr lang="en-US" sz="1400" dirty="0">
                <a:effectLst/>
                <a:latin typeface="Arial" panose="020B0604020202020204" pitchFamily="34" charset="0"/>
                <a:ea typeface="Calibri" panose="020F0502020204030204" pitchFamily="34" charset="0"/>
              </a:rPr>
              <a:t>Zones can be created via BOS action but have not been. </a:t>
            </a:r>
            <a:endParaRPr lang="en-US" sz="1400" dirty="0">
              <a:latin typeface="Calibri" panose="020F0502020204030204" pitchFamily="34" charset="0"/>
              <a:ea typeface="Calibri" panose="020F0502020204030204" pitchFamily="34" charset="0"/>
            </a:endParaRPr>
          </a:p>
          <a:p>
            <a:pPr marL="457200" lvl="2">
              <a:spcBef>
                <a:spcPts val="0"/>
              </a:spcBef>
            </a:pPr>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8600"/>
            <a:ext cx="1081654" cy="1081654"/>
          </a:xfrm>
          <a:prstGeom prst="rect">
            <a:avLst/>
          </a:prstGeom>
        </p:spPr>
      </p:pic>
      <p:sp>
        <p:nvSpPr>
          <p:cNvPr id="5" name="Slide Number Placeholder 4"/>
          <p:cNvSpPr>
            <a:spLocks noGrp="1"/>
          </p:cNvSpPr>
          <p:nvPr>
            <p:ph type="sldNum" sz="quarter" idx="12"/>
          </p:nvPr>
        </p:nvSpPr>
        <p:spPr/>
        <p:txBody>
          <a:bodyPr/>
          <a:lstStyle/>
          <a:p>
            <a:fld id="{C50DA276-61E3-4D8D-8F38-D2AE3901E4DB}" type="slidenum">
              <a:rPr lang="en-US" smtClean="0"/>
              <a:pPr/>
              <a:t>3</a:t>
            </a:fld>
            <a:endParaRPr lang="en-US"/>
          </a:p>
        </p:txBody>
      </p:sp>
    </p:spTree>
    <p:extLst>
      <p:ext uri="{BB962C8B-B14F-4D97-AF65-F5344CB8AC3E}">
        <p14:creationId xmlns:p14="http://schemas.microsoft.com/office/powerpoint/2010/main" val="661024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62000" y="228600"/>
            <a:ext cx="7315200" cy="990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627063" indent="-627063"/>
            <a:r>
              <a:rPr lang="en-US" dirty="0"/>
              <a:t>     Background – (Continued)</a:t>
            </a:r>
          </a:p>
        </p:txBody>
      </p:sp>
      <p:sp>
        <p:nvSpPr>
          <p:cNvPr id="3" name="Content Placeholder 2"/>
          <p:cNvSpPr>
            <a:spLocks noGrp="1"/>
          </p:cNvSpPr>
          <p:nvPr>
            <p:ph sz="quarter" idx="13"/>
          </p:nvPr>
        </p:nvSpPr>
        <p:spPr>
          <a:xfrm>
            <a:off x="261136" y="1524000"/>
            <a:ext cx="8730464" cy="5715000"/>
          </a:xfrm>
        </p:spPr>
        <p:txBody>
          <a:bodyPr>
            <a:normAutofit/>
          </a:bodyPr>
          <a:lstStyle/>
          <a:p>
            <a:pPr marL="0" marR="0">
              <a:spcBef>
                <a:spcPts val="0"/>
              </a:spcBef>
              <a:spcAft>
                <a:spcPts val="0"/>
              </a:spcAft>
            </a:pPr>
            <a:r>
              <a:rPr lang="en-US" sz="2400" b="1" dirty="0">
                <a:solidFill>
                  <a:schemeClr val="tx2"/>
                </a:solidFill>
                <a:latin typeface="Tw Cen MT" panose="020B0602020104020603" pitchFamily="34" charset="0"/>
                <a:cs typeface="Times New Roman" pitchFamily="18" charset="0"/>
              </a:rPr>
              <a:t>Powers and Abilities</a:t>
            </a:r>
            <a:r>
              <a:rPr lang="en-US" sz="1800" b="1" dirty="0">
                <a:solidFill>
                  <a:schemeClr val="tx2"/>
                </a:solidFill>
                <a:latin typeface="Tw Cen MT" panose="020B0602020104020603" pitchFamily="34" charset="0"/>
                <a:cs typeface="Times New Roman" pitchFamily="18" charset="0"/>
              </a:rPr>
              <a:t> </a:t>
            </a:r>
            <a:endParaRPr lang="en-US" sz="1800" dirty="0">
              <a:effectLst/>
              <a:latin typeface="Calibri" panose="020F0502020204030204" pitchFamily="34" charset="0"/>
              <a:ea typeface="Calibri" panose="020F0502020204030204" pitchFamily="34" charset="0"/>
            </a:endParaRPr>
          </a:p>
          <a:p>
            <a:pPr marL="274320" lvl="1">
              <a:spcBef>
                <a:spcPts val="0"/>
              </a:spcBef>
            </a:pPr>
            <a:r>
              <a:rPr lang="en-US" sz="1600" dirty="0">
                <a:effectLst/>
                <a:latin typeface="Calibri" panose="020F0502020204030204" pitchFamily="34" charset="0"/>
                <a:ea typeface="Calibri" panose="020F0502020204030204" pitchFamily="34" charset="0"/>
              </a:rPr>
              <a:t> </a:t>
            </a:r>
            <a:r>
              <a:rPr lang="en-US" sz="1600" dirty="0">
                <a:effectLst/>
                <a:latin typeface="Arial" panose="020B0604020202020204" pitchFamily="34" charset="0"/>
                <a:ea typeface="Calibri" panose="020F0502020204030204" pitchFamily="34" charset="0"/>
              </a:rPr>
              <a:t>Ability to form a Commission (identified as the Tulare County Flood Commission) by which the Board may delegate duties or enabling Commission to perform actions and duties to control flood waters.  </a:t>
            </a:r>
            <a:endParaRPr lang="en-US" sz="1600" dirty="0">
              <a:effectLst/>
              <a:latin typeface="Calibri" panose="020F0502020204030204" pitchFamily="34" charset="0"/>
              <a:ea typeface="Calibri" panose="020F0502020204030204" pitchFamily="34" charset="0"/>
            </a:endParaRPr>
          </a:p>
          <a:p>
            <a:pPr marL="274320" lvl="1">
              <a:spcBef>
                <a:spcPts val="0"/>
              </a:spcBef>
            </a:pPr>
            <a:r>
              <a:rPr lang="en-US" sz="1600" dirty="0">
                <a:effectLst/>
                <a:latin typeface="Arial" panose="020B0604020202020204" pitchFamily="34" charset="0"/>
                <a:ea typeface="Calibri" panose="020F0502020204030204" pitchFamily="34" charset="0"/>
              </a:rPr>
              <a:t>In addition to flood responsibilities the district has the power to perform acts of water conservation when the source of such water is the result of flooding or stream overflow.</a:t>
            </a:r>
            <a:endParaRPr lang="en-US" sz="1600" dirty="0">
              <a:effectLst/>
              <a:latin typeface="Calibri" panose="020F0502020204030204" pitchFamily="34" charset="0"/>
              <a:ea typeface="Calibri" panose="020F0502020204030204" pitchFamily="34" charset="0"/>
            </a:endParaRPr>
          </a:p>
          <a:p>
            <a:pPr marL="274320" lvl="1">
              <a:spcBef>
                <a:spcPts val="0"/>
              </a:spcBef>
            </a:pPr>
            <a:r>
              <a:rPr lang="en-US" sz="1600" dirty="0">
                <a:effectLst/>
                <a:latin typeface="Arial" panose="020B0604020202020204" pitchFamily="34" charset="0"/>
                <a:ea typeface="Calibri" panose="020F0502020204030204" pitchFamily="34" charset="0"/>
              </a:rPr>
              <a:t>Ultimate oversight / discretion is exercised by the Tulare County Board of Supervisors.</a:t>
            </a:r>
            <a:endParaRPr lang="en-US" sz="1600" dirty="0">
              <a:effectLst/>
              <a:latin typeface="Calibri" panose="020F0502020204030204" pitchFamily="34" charset="0"/>
              <a:ea typeface="Calibri" panose="020F0502020204030204" pitchFamily="34" charset="0"/>
            </a:endParaRPr>
          </a:p>
          <a:p>
            <a:r>
              <a:rPr lang="en-US" sz="2400" b="1" dirty="0">
                <a:solidFill>
                  <a:schemeClr val="tx2"/>
                </a:solidFill>
                <a:latin typeface="Tw Cen MT" panose="020B0602020104020603" pitchFamily="34" charset="0"/>
              </a:rPr>
              <a:t>Commission Composition and Duties</a:t>
            </a:r>
            <a:endParaRPr lang="en-US" sz="1600" dirty="0">
              <a:effectLst/>
              <a:ea typeface="Calibri" panose="020F0502020204030204" pitchFamily="34" charset="0"/>
            </a:endParaRPr>
          </a:p>
          <a:p>
            <a:pPr marL="0" marR="0">
              <a:spcBef>
                <a:spcPts val="0"/>
              </a:spcBef>
              <a:spcAft>
                <a:spcPts val="0"/>
              </a:spcAft>
            </a:pPr>
            <a:r>
              <a:rPr lang="en-US" sz="1800" dirty="0">
                <a:effectLst/>
                <a:ea typeface="Calibri" panose="020F0502020204030204" pitchFamily="34" charset="0"/>
              </a:rPr>
              <a:t>  </a:t>
            </a:r>
            <a:r>
              <a:rPr lang="en-US" sz="1600" dirty="0">
                <a:effectLst/>
                <a:latin typeface="+mj-lt"/>
                <a:ea typeface="Calibri" panose="020F0502020204030204" pitchFamily="34" charset="0"/>
              </a:rPr>
              <a:t>The Flood Commission consists of seven (7) members (at max capacity): </a:t>
            </a:r>
          </a:p>
          <a:p>
            <a:pPr marL="274320" lvl="1">
              <a:spcBef>
                <a:spcPts val="0"/>
              </a:spcBef>
            </a:pPr>
            <a:r>
              <a:rPr lang="en-US" sz="1600" dirty="0">
                <a:effectLst/>
                <a:latin typeface="+mj-lt"/>
                <a:ea typeface="Calibri" panose="020F0502020204030204" pitchFamily="34" charset="0"/>
              </a:rPr>
              <a:t>Three (3) of whom are required to be residents of incorporated territory of Tulare County</a:t>
            </a:r>
          </a:p>
          <a:p>
            <a:pPr marL="274320" lvl="1">
              <a:spcBef>
                <a:spcPts val="0"/>
              </a:spcBef>
            </a:pPr>
            <a:r>
              <a:rPr lang="en-US" sz="1600" dirty="0">
                <a:effectLst/>
                <a:latin typeface="+mj-lt"/>
                <a:ea typeface="Calibri" panose="020F0502020204030204" pitchFamily="34" charset="0"/>
              </a:rPr>
              <a:t>Ability to make formal recommendations and to present resolutions before the Tulare County Board of Supervisors based on examining issues warranting action or cause.</a:t>
            </a:r>
          </a:p>
          <a:p>
            <a:pPr marL="274320" lvl="1">
              <a:spcBef>
                <a:spcPts val="0"/>
              </a:spcBef>
            </a:pPr>
            <a:r>
              <a:rPr lang="en-US" sz="1600" dirty="0">
                <a:effectLst/>
                <a:latin typeface="+mj-lt"/>
                <a:ea typeface="Calibri" panose="020F0502020204030204" pitchFamily="34" charset="0"/>
              </a:rPr>
              <a:t>Ability to determine which projects or works shall be carried out for benefit of the district as whole, For the benefit of two or more zones or for the benefit of a single zone</a:t>
            </a:r>
          </a:p>
          <a:p>
            <a:pPr marL="274320" lvl="1">
              <a:spcBef>
                <a:spcPts val="0"/>
              </a:spcBef>
            </a:pPr>
            <a:r>
              <a:rPr lang="en-US" sz="1600" dirty="0">
                <a:effectLst/>
                <a:latin typeface="+mj-lt"/>
                <a:ea typeface="Calibri" panose="020F0502020204030204" pitchFamily="34" charset="0"/>
              </a:rPr>
              <a:t>The Tulare County Board of Supervisors, may under it’s discretion delegate duties to the Flood Control Commission</a:t>
            </a:r>
          </a:p>
          <a:p>
            <a:pPr marL="274320" lvl="1">
              <a:spcBef>
                <a:spcPts val="0"/>
              </a:spcBef>
            </a:pPr>
            <a:r>
              <a:rPr lang="en-US" sz="1600" dirty="0">
                <a:effectLst/>
                <a:latin typeface="+mj-lt"/>
                <a:ea typeface="Calibri" panose="020F0502020204030204" pitchFamily="34" charset="0"/>
              </a:rPr>
              <a:t>Ultimate oversight / discretion is exercised by the Tulare County Board of Supervisors.</a:t>
            </a:r>
          </a:p>
          <a:p>
            <a:pPr marL="274320" lvl="1">
              <a:spcBef>
                <a:spcPts val="0"/>
              </a:spcBef>
            </a:pPr>
            <a:endParaRPr lang="en-US" sz="1600" dirty="0">
              <a:effectLst/>
              <a:ea typeface="Calibri" panose="020F0502020204030204" pitchFamily="34" charset="0"/>
            </a:endParaRPr>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endParaRPr lang="en-US" dirty="0">
              <a:solidFill>
                <a:schemeClr val="tx2"/>
              </a:solidFill>
              <a:latin typeface="Tw Cen MT" panose="020B0602020104020603"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8600"/>
            <a:ext cx="1081654" cy="1081654"/>
          </a:xfrm>
          <a:prstGeom prst="rect">
            <a:avLst/>
          </a:prstGeom>
        </p:spPr>
      </p:pic>
      <p:sp>
        <p:nvSpPr>
          <p:cNvPr id="5" name="Slide Number Placeholder 4"/>
          <p:cNvSpPr>
            <a:spLocks noGrp="1"/>
          </p:cNvSpPr>
          <p:nvPr>
            <p:ph type="sldNum" sz="quarter" idx="12"/>
          </p:nvPr>
        </p:nvSpPr>
        <p:spPr/>
        <p:txBody>
          <a:bodyPr/>
          <a:lstStyle/>
          <a:p>
            <a:fld id="{C50DA276-61E3-4D8D-8F38-D2AE3901E4DB}" type="slidenum">
              <a:rPr lang="en-US" smtClean="0"/>
              <a:pPr/>
              <a:t>4</a:t>
            </a:fld>
            <a:endParaRPr lang="en-US"/>
          </a:p>
        </p:txBody>
      </p:sp>
    </p:spTree>
    <p:extLst>
      <p:ext uri="{BB962C8B-B14F-4D97-AF65-F5344CB8AC3E}">
        <p14:creationId xmlns:p14="http://schemas.microsoft.com/office/powerpoint/2010/main" val="3352515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62000" y="228600"/>
            <a:ext cx="7315200" cy="99060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627063" indent="-627063"/>
            <a:r>
              <a:rPr lang="en-US" dirty="0"/>
              <a:t>     Background – (Continued)</a:t>
            </a:r>
          </a:p>
        </p:txBody>
      </p:sp>
      <p:sp>
        <p:nvSpPr>
          <p:cNvPr id="3" name="Content Placeholder 2"/>
          <p:cNvSpPr>
            <a:spLocks noGrp="1"/>
          </p:cNvSpPr>
          <p:nvPr>
            <p:ph sz="quarter" idx="13"/>
          </p:nvPr>
        </p:nvSpPr>
        <p:spPr>
          <a:xfrm>
            <a:off x="261136" y="1524000"/>
            <a:ext cx="8730464" cy="5715000"/>
          </a:xfrm>
        </p:spPr>
        <p:txBody>
          <a:bodyPr>
            <a:normAutofit/>
          </a:bodyPr>
          <a:lstStyle/>
          <a:p>
            <a:pPr marL="0" marR="0">
              <a:spcBef>
                <a:spcPts val="0"/>
              </a:spcBef>
              <a:spcAft>
                <a:spcPts val="0"/>
              </a:spcAft>
            </a:pPr>
            <a:r>
              <a:rPr lang="en-US" sz="2400" b="1" dirty="0">
                <a:solidFill>
                  <a:schemeClr val="tx2"/>
                </a:solidFill>
                <a:latin typeface="Tw Cen MT" panose="020B0602020104020603" pitchFamily="34" charset="0"/>
                <a:cs typeface="Times New Roman" pitchFamily="18" charset="0"/>
              </a:rPr>
              <a:t>Meeting Schedule </a:t>
            </a:r>
          </a:p>
          <a:p>
            <a:pPr marL="274320" lvl="1">
              <a:spcBef>
                <a:spcPts val="0"/>
              </a:spcBef>
            </a:pPr>
            <a:r>
              <a:rPr lang="en-US" sz="1600" dirty="0">
                <a:effectLst/>
                <a:latin typeface="Arial" panose="020B0604020202020204" pitchFamily="34" charset="0"/>
                <a:ea typeface="Calibri" panose="020F0502020204030204" pitchFamily="34" charset="0"/>
              </a:rPr>
              <a:t>Fourth Friday of January, April, July and October  at 8am or by special designation. </a:t>
            </a:r>
          </a:p>
          <a:p>
            <a:pPr marL="274320" lvl="1">
              <a:spcBef>
                <a:spcPts val="0"/>
              </a:spcBef>
            </a:pPr>
            <a:r>
              <a:rPr lang="en-US" sz="1600" dirty="0">
                <a:latin typeface="Arial" panose="020B0604020202020204" pitchFamily="34" charset="0"/>
                <a:ea typeface="Calibri" panose="020F0502020204030204" pitchFamily="34" charset="0"/>
              </a:rPr>
              <a:t>Rules governing the operation of the Commission require the posting of Flood Commission Meeting information at least 72hrs before the commission is convened (regularly scheduled meetings, 24hrs for special convention). </a:t>
            </a:r>
            <a:r>
              <a:rPr lang="en-US" sz="1600" dirty="0">
                <a:effectLst/>
                <a:latin typeface="Arial" panose="020B0604020202020204" pitchFamily="34" charset="0"/>
                <a:ea typeface="Calibri" panose="020F0502020204030204" pitchFamily="34" charset="0"/>
              </a:rPr>
              <a:t> </a:t>
            </a:r>
          </a:p>
          <a:p>
            <a:pPr marL="274320" lvl="1">
              <a:spcBef>
                <a:spcPts val="0"/>
              </a:spcBef>
            </a:pPr>
            <a:r>
              <a:rPr lang="en-US" sz="1600" dirty="0">
                <a:latin typeface="Arial" panose="020B0604020202020204" pitchFamily="34" charset="0"/>
                <a:ea typeface="Calibri" panose="020F0502020204030204" pitchFamily="34" charset="0"/>
              </a:rPr>
              <a:t>Meetings are in person unless other information is posted and the Commission has approved alternate means of meeting attendance. </a:t>
            </a:r>
            <a:endParaRPr lang="en-US" sz="1600" dirty="0">
              <a:effectLst/>
              <a:latin typeface="Arial" panose="020B0604020202020204" pitchFamily="34" charset="0"/>
              <a:ea typeface="Calibri" panose="020F0502020204030204" pitchFamily="34" charset="0"/>
            </a:endParaRPr>
          </a:p>
          <a:p>
            <a:pPr marL="0" marR="0">
              <a:spcBef>
                <a:spcPts val="0"/>
              </a:spcBef>
              <a:spcAft>
                <a:spcPts val="0"/>
              </a:spcAft>
            </a:pPr>
            <a:endParaRPr lang="en-US" sz="1800" dirty="0">
              <a:effectLst/>
              <a:latin typeface="Calibri" panose="020F0502020204030204" pitchFamily="34" charset="0"/>
              <a:ea typeface="Calibri" panose="020F0502020204030204" pitchFamily="34" charset="0"/>
            </a:endParaRPr>
          </a:p>
          <a:p>
            <a:endParaRPr lang="en-US" dirty="0">
              <a:solidFill>
                <a:schemeClr val="tx2"/>
              </a:solidFill>
              <a:latin typeface="Tw Cen MT" panose="020B0602020104020603"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8600"/>
            <a:ext cx="1081654" cy="1081654"/>
          </a:xfrm>
          <a:prstGeom prst="rect">
            <a:avLst/>
          </a:prstGeom>
        </p:spPr>
      </p:pic>
      <p:sp>
        <p:nvSpPr>
          <p:cNvPr id="5" name="Slide Number Placeholder 4"/>
          <p:cNvSpPr>
            <a:spLocks noGrp="1"/>
          </p:cNvSpPr>
          <p:nvPr>
            <p:ph type="sldNum" sz="quarter" idx="12"/>
          </p:nvPr>
        </p:nvSpPr>
        <p:spPr/>
        <p:txBody>
          <a:bodyPr/>
          <a:lstStyle/>
          <a:p>
            <a:fld id="{C50DA276-61E3-4D8D-8F38-D2AE3901E4DB}" type="slidenum">
              <a:rPr lang="en-US" smtClean="0"/>
              <a:pPr/>
              <a:t>5</a:t>
            </a:fld>
            <a:endParaRPr lang="en-US"/>
          </a:p>
        </p:txBody>
      </p:sp>
    </p:spTree>
    <p:extLst>
      <p:ext uri="{BB962C8B-B14F-4D97-AF65-F5344CB8AC3E}">
        <p14:creationId xmlns:p14="http://schemas.microsoft.com/office/powerpoint/2010/main" val="2560612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923981"/>
            <a:ext cx="9144000" cy="3190819"/>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6000" dirty="0"/>
              <a:t>Comments, Questions and Discussion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228600"/>
            <a:ext cx="1081654" cy="1081654"/>
          </a:xfrm>
          <a:prstGeom prst="rect">
            <a:avLst/>
          </a:prstGeom>
        </p:spPr>
      </p:pic>
      <p:sp>
        <p:nvSpPr>
          <p:cNvPr id="5" name="Slide Number Placeholder 4"/>
          <p:cNvSpPr>
            <a:spLocks noGrp="1"/>
          </p:cNvSpPr>
          <p:nvPr>
            <p:ph type="sldNum" sz="quarter" idx="12"/>
          </p:nvPr>
        </p:nvSpPr>
        <p:spPr/>
        <p:txBody>
          <a:bodyPr/>
          <a:lstStyle/>
          <a:p>
            <a:fld id="{C50DA276-61E3-4D8D-8F38-D2AE3901E4DB}" type="slidenum">
              <a:rPr lang="en-US" smtClean="0"/>
              <a:pPr/>
              <a:t>6</a:t>
            </a:fld>
            <a:endParaRPr lang="en-US"/>
          </a:p>
        </p:txBody>
      </p:sp>
    </p:spTree>
    <p:extLst>
      <p:ext uri="{BB962C8B-B14F-4D97-AF65-F5344CB8AC3E}">
        <p14:creationId xmlns:p14="http://schemas.microsoft.com/office/powerpoint/2010/main" val="13800529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9710</TotalTime>
  <Words>582</Words>
  <Application>Microsoft Office PowerPoint</Application>
  <PresentationFormat>On-screen Show (4:3)</PresentationFormat>
  <Paragraphs>58</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Tw Cen MT</vt:lpstr>
      <vt:lpstr>Wingdings</vt:lpstr>
      <vt:lpstr>Perspective</vt:lpstr>
      <vt:lpstr>Tulare County Flood Control Commission</vt:lpstr>
      <vt:lpstr>PowerPoint Presentation</vt:lpstr>
      <vt:lpstr>PowerPoint Presentation</vt:lpstr>
      <vt:lpstr>PowerPoint Presentation</vt:lpstr>
      <vt:lpstr>PowerPoint Presentation</vt:lpstr>
      <vt:lpstr>PowerPoint Presentation</vt:lpstr>
    </vt:vector>
  </TitlesOfParts>
  <Company>County of Tulare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Kyria Fierros</dc:creator>
  <cp:lastModifiedBy>Alan M Simpson Jr</cp:lastModifiedBy>
  <cp:revision>314</cp:revision>
  <cp:lastPrinted>2017-03-13T21:32:18Z</cp:lastPrinted>
  <dcterms:created xsi:type="dcterms:W3CDTF">2016-05-18T16:34:21Z</dcterms:created>
  <dcterms:modified xsi:type="dcterms:W3CDTF">2023-06-15T20:08:24Z</dcterms:modified>
</cp:coreProperties>
</file>