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8" r:id="rId9"/>
    <p:sldId id="280" r:id="rId10"/>
    <p:sldId id="264" r:id="rId11"/>
    <p:sldId id="263" r:id="rId12"/>
    <p:sldId id="281" r:id="rId13"/>
    <p:sldId id="286" r:id="rId14"/>
    <p:sldId id="266" r:id="rId15"/>
    <p:sldId id="265" r:id="rId16"/>
    <p:sldId id="278" r:id="rId17"/>
    <p:sldId id="279" r:id="rId18"/>
    <p:sldId id="277" r:id="rId19"/>
    <p:sldId id="285" r:id="rId20"/>
    <p:sldId id="267" r:id="rId21"/>
    <p:sldId id="268" r:id="rId22"/>
    <p:sldId id="269" r:id="rId23"/>
    <p:sldId id="275" r:id="rId24"/>
    <p:sldId id="289" r:id="rId25"/>
    <p:sldId id="270" r:id="rId26"/>
    <p:sldId id="271" r:id="rId27"/>
    <p:sldId id="272" r:id="rId28"/>
    <p:sldId id="273" r:id="rId29"/>
    <p:sldId id="282" r:id="rId30"/>
    <p:sldId id="290" r:id="rId31"/>
    <p:sldId id="283" r:id="rId32"/>
    <p:sldId id="284" r:id="rId33"/>
    <p:sldId id="294" r:id="rId34"/>
    <p:sldId id="293" r:id="rId35"/>
    <p:sldId id="29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0048ABB-F978-AE65-0AC1-C5021B2321B3}" name="Jymanii Williams" initials="JW" userId="S::JWilliams@tularecounty.ca.gov::10b9ee8d-189c-404c-8d02-9d80c9dd7c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15" autoAdjust="0"/>
  </p:normalViewPr>
  <p:slideViewPr>
    <p:cSldViewPr snapToGrid="0">
      <p:cViewPr varScale="1">
        <p:scale>
          <a:sx n="81" d="100"/>
          <a:sy n="81" d="100"/>
        </p:scale>
        <p:origin x="80" y="1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516625"/>
            <a:ext cx="97536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66530"/>
            <a:ext cx="97536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9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31201" y="1826709"/>
            <a:ext cx="1989999" cy="44844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9365" y="1826709"/>
            <a:ext cx="6988635" cy="44844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7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3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017572"/>
            <a:ext cx="97536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865098"/>
            <a:ext cx="97536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66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19200" y="1544716"/>
            <a:ext cx="9753600" cy="115409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219200" y="2743200"/>
            <a:ext cx="4754880" cy="35935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42304" y="2743201"/>
            <a:ext cx="4754880" cy="3595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826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464" y="2743200"/>
            <a:ext cx="4486656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3526" y="2743200"/>
            <a:ext cx="4482749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219200" y="1544716"/>
            <a:ext cx="9753600" cy="11540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9200" y="3383280"/>
            <a:ext cx="475488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42303" y="3383280"/>
            <a:ext cx="4754880" cy="2953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4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31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42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825363"/>
            <a:ext cx="3934581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336" y="1826709"/>
            <a:ext cx="5610464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4061096"/>
            <a:ext cx="3934581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94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828800"/>
            <a:ext cx="3938016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88000" y="2286000"/>
            <a:ext cx="53848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4059936"/>
            <a:ext cx="3938016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66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247024" y="573807"/>
            <a:ext cx="114981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1" name="Rectangle 10"/>
          <p:cNvSpPr/>
          <p:nvPr/>
        </p:nvSpPr>
        <p:spPr>
          <a:xfrm>
            <a:off x="11425892" y="573807"/>
            <a:ext cx="76809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1544716"/>
            <a:ext cx="97536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2769834"/>
            <a:ext cx="97536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10254" y="548797"/>
            <a:ext cx="1585509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4122AD5-2217-42AC-8378-B71CABB18577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52554" y="548797"/>
            <a:ext cx="1254937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C2449-B05F-4637-B0B9-CAAC7B82991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11585" y="855957"/>
            <a:ext cx="299531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4034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drought.gov/current-condition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al-adapt.org/tools/maps-of-projected-change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climateresilience.ca.gov/regions/san-joaquin-valley.html" TargetMode="External"/><Relationship Id="rId2" Type="http://schemas.openxmlformats.org/officeDocument/2006/relationships/hyperlink" Target="https://climateresilience.ca.gov/regions/sierra-nevad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loes.ca.gov/wp-content/uploads/Hazard-Mitigation/Documents/CA-Adaptation-Planning-Guide-FINAL-June-2020-Accessible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4B713-6286-26CB-870C-02868F907F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3755" y="493039"/>
            <a:ext cx="10314173" cy="1563574"/>
          </a:xfrm>
        </p:spPr>
        <p:txBody>
          <a:bodyPr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Stakeholder Meeting for Climate Adaptation and Resilience Plan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7E6A4B-B3EA-4F36-1D7B-9E8936C38C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March 27, 2025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9A43D18-07C9-1430-1F3F-208155BD2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654" y="2186191"/>
            <a:ext cx="2808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Logo&#10;&#10;Description automatically generated">
            <a:extLst>
              <a:ext uri="{FF2B5EF4-FFF2-40B4-BE49-F238E27FC236}">
                <a16:creationId xmlns:a16="http://schemas.microsoft.com/office/drawing/2014/main" id="{029AC321-A189-D00C-4036-4CBD1F8734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19750" y="2952750"/>
            <a:ext cx="938213" cy="93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Logo&#10;&#10;AI-generated content may be incorrect.">
            <a:extLst>
              <a:ext uri="{FF2B5EF4-FFF2-40B4-BE49-F238E27FC236}">
                <a16:creationId xmlns:a16="http://schemas.microsoft.com/office/drawing/2014/main" id="{D4686B12-F13F-ACA5-3BBC-D57A4853F1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809" y="2186191"/>
            <a:ext cx="2808000" cy="2808000"/>
          </a:xfrm>
          <a:prstGeom prst="rect">
            <a:avLst/>
          </a:prstGeom>
        </p:spPr>
      </p:pic>
      <p:pic>
        <p:nvPicPr>
          <p:cNvPr id="6" name="Picture 5" descr="A picture containing logo&#10;&#10;AI-generated content may be incorrect.">
            <a:extLst>
              <a:ext uri="{FF2B5EF4-FFF2-40B4-BE49-F238E27FC236}">
                <a16:creationId xmlns:a16="http://schemas.microsoft.com/office/drawing/2014/main" id="{BF11BFE5-681E-6E7D-D62C-DF48EB1D85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852" b="94726" l="2532" r="93671">
                        <a14:foregroundMark x1="2743" y1="43671" x2="8650" y2="26371"/>
                        <a14:foregroundMark x1="8650" y1="26371" x2="21097" y2="12025"/>
                        <a14:foregroundMark x1="21097" y1="12025" x2="38186" y2="3586"/>
                        <a14:foregroundMark x1="38186" y1="3586" x2="56540" y2="2532"/>
                        <a14:foregroundMark x1="56540" y1="2532" x2="74473" y2="8861"/>
                        <a14:foregroundMark x1="74473" y1="8861" x2="86975" y2="19913"/>
                        <a14:foregroundMark x1="89228" y1="22257" x2="95781" y2="39662"/>
                        <a14:foregroundMark x1="95781" y1="39662" x2="97468" y2="59705"/>
                        <a14:foregroundMark x1="97468" y1="59705" x2="89662" y2="77426"/>
                        <a14:foregroundMark x1="89662" y1="77426" x2="75316" y2="90295"/>
                        <a14:foregroundMark x1="58803" y1="95854" x2="54008" y2="97468"/>
                        <a14:foregroundMark x1="75316" y1="90295" x2="60329" y2="95340"/>
                        <a14:foregroundMark x1="42754" y1="96468" x2="36017" y2="95870"/>
                        <a14:foregroundMark x1="54008" y1="97468" x2="43553" y2="96539"/>
                        <a14:foregroundMark x1="33972" y1="95169" x2="19831" y2="86920"/>
                        <a14:foregroundMark x1="19831" y1="86920" x2="9114" y2="75074"/>
                        <a14:foregroundMark x1="7644" y1="72650" x2="2954" y2="44304"/>
                        <a14:foregroundMark x1="9916" y1="67300" x2="21308" y2="79114"/>
                        <a14:foregroundMark x1="38130" y1="92317" x2="40928" y2="94515"/>
                        <a14:foregroundMark x1="23207" y1="80591" x2="38018" y2="92229"/>
                        <a14:foregroundMark x1="40928" y1="94515" x2="42827" y2="94726"/>
                        <a14:foregroundMark x1="89873" y1="71730" x2="93671" y2="49156"/>
                        <a14:foregroundMark x1="93671" y1="49156" x2="91983" y2="31646"/>
                        <a14:foregroundMark x1="66034" y1="9916" x2="48101" y2="8861"/>
                        <a14:foregroundMark x1="48101" y1="8861" x2="32068" y2="12236"/>
                        <a14:foregroundMark x1="54430" y1="5063" x2="47046" y2="5907"/>
                        <a14:foregroundMark x1="6540" y1="55274" x2="4852" y2="60970"/>
                        <a14:foregroundMark x1="4008" y1="60127" x2="3165" y2="51477"/>
                        <a14:foregroundMark x1="2743" y1="52532" x2="2532" y2="54430"/>
                        <a14:foregroundMark x1="87553" y1="21730" x2="88819" y2="21941"/>
                        <a14:foregroundMark x1="88397" y1="21730" x2="89030" y2="22363"/>
                        <a14:foregroundMark x1="9072" y1="71308" x2="10338" y2="74473"/>
                        <a14:foregroundMark x1="9072" y1="73629" x2="9916" y2="75527"/>
                        <a14:backgroundMark x1="12813" y1="81851" x2="17089" y2="93038"/>
                        <a14:backgroundMark x1="17089" y1="93038" x2="23418" y2="99156"/>
                        <a14:backgroundMark x1="32911" y1="96835" x2="34177" y2="96835"/>
                        <a14:backgroundMark x1="33544" y1="97046" x2="35443" y2="96835"/>
                        <a14:backgroundMark x1="41983" y1="97679" x2="42827" y2="97679"/>
                        <a14:backgroundMark x1="57595" y1="98312" x2="59283" y2="97468"/>
                        <a14:backgroundMark x1="89817" y1="21744" x2="89662" y2="223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807" y="2186190"/>
            <a:ext cx="2808001" cy="280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255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1D718E-92EF-5B9B-AF8B-1358B34C34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DDC54-8964-D0A8-F199-25ED2F446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1.2: Teams and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6F365-F7D2-2959-C8E1-888F28DF7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40" y="1566633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Assemble project team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tools and resources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C88A0D8-3183-F9CA-BFC5-8EACE0FA0983}"/>
              </a:ext>
            </a:extLst>
          </p:cNvPr>
          <p:cNvSpPr txBox="1">
            <a:spLocks/>
          </p:cNvSpPr>
          <p:nvPr/>
        </p:nvSpPr>
        <p:spPr>
          <a:xfrm>
            <a:off x="6467857" y="1566632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RMA Staff, TC Departments,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CivicSpark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Fellows &amp; Stakeholders 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Tools and resources identified: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California Adaptation Planning Guide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California’s 4th Climate Change Assessment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California Climate Adaptation Strategies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California State Hazard Mitigation Plan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CalEnviroScreen 4.0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National Risk Index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20EC84-E92A-A5C8-9BD8-26C4DD4A0A16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562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5EAD2-6C65-4C88-AA25-B1264D1DB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16C7C-A367-A849-6DC7-D071EAD13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1.3: Climate Effects and Community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619F4-7C5E-3D1F-B6D3-FE5FBE134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climate effects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 populations and assets at risk for climate effects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10806C6-6458-454D-6947-C4D972CFADC4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Vulnerability assessment from the 2023 MJLHMP will be referenced in CARP. 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Assets and populations at risk have been identified in the 2023 MJLHMP.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2023 Environmental Justice Element Disadvantaged Communities list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D92D597-BDAA-EADF-F509-7DE307D387FB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285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C0DFC-9E83-8ADF-8588-6CDC2985D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4F3FB-7E47-890A-D7D1-EF18833DF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1.3: Climate Effects and Community Elements – Disadvantage Communities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5B750A-F732-6551-E8E9-F52FB25B6C63}"/>
              </a:ext>
            </a:extLst>
          </p:cNvPr>
          <p:cNvSpPr txBox="1"/>
          <p:nvPr/>
        </p:nvSpPr>
        <p:spPr>
          <a:xfrm>
            <a:off x="1219200" y="1319593"/>
            <a:ext cx="9753600" cy="5262979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Allensworth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Alpaugh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Cutler-Orosi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Terra Bella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Delft Colony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Ducor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East Orosi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East Porterville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El Monte Mobile Home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Goshen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Hypericum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Ivanhoe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Jones Corner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Jovista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London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Matheny Tract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Monson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Okieville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Paige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Pixley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Plainview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Ponca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Poplar-Cotton Center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Richgrove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Strathmore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Sultana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Teviston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Tipton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Tooleville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Tonyville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Traver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Waukena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West Goshen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Woodville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Worth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Yettem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Zante</a:t>
            </a:r>
          </a:p>
        </p:txBody>
      </p:sp>
    </p:spTree>
    <p:extLst>
      <p:ext uri="{BB962C8B-B14F-4D97-AF65-F5344CB8AC3E}">
        <p14:creationId xmlns:p14="http://schemas.microsoft.com/office/powerpoint/2010/main" val="2533955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28B45-3416-165C-6327-32AF90ECD5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78D47-36F2-EF8F-3725-E881D7713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1.3: Climate Effects and Community Elements – Disadvantage Communities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0EB37B-5D50-F556-C830-2C004A2A4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275" y="1276239"/>
            <a:ext cx="7408667" cy="550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354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EA824-572D-AD43-DF95-0424554B2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EC3B2-27D8-C04B-41E6-332CDD5BB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971107"/>
            <a:ext cx="9753600" cy="1728883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2: Assess Vulnerability</a:t>
            </a:r>
          </a:p>
        </p:txBody>
      </p:sp>
    </p:spTree>
    <p:extLst>
      <p:ext uri="{BB962C8B-B14F-4D97-AF65-F5344CB8AC3E}">
        <p14:creationId xmlns:p14="http://schemas.microsoft.com/office/powerpoint/2010/main" val="816407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9C1DAE-B7A9-FCF9-616C-E52DF46F9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A728B-6148-7919-C48C-5E8C37869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2.1: Exposure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37262B-198E-459B-A638-DB3CB8F10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Confirm hazards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Describe historical hazards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Describe how hazards are expected to change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Map hazards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C802589-1AE0-0C54-479F-1883CD299B12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the list of hazards in the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SHMP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MJLHMP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update, hazards that were identified and confirmed that would be influenced by climate change.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section listing and describing historical hazards in Tulare County has been developed. 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section describing projected changes in hazards has been developed.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Maps depicting hazards are in the process of being created.  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8104C0C-A648-A9EE-7977-34561956E8B6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067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66F23-6817-A7FB-E33B-752BCA8AA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5" y="309240"/>
            <a:ext cx="8686800" cy="865573"/>
          </a:xfrm>
        </p:spPr>
        <p:txBody>
          <a:bodyPr>
            <a:normAutofit/>
          </a:bodyPr>
          <a:lstStyle/>
          <a:p>
            <a:r>
              <a:rPr lang="en-US" dirty="0"/>
              <a:t>Step 2.1: Exposure – Drought Zones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498EF3-9A6A-DBDB-0255-560559CFCE28}"/>
              </a:ext>
            </a:extLst>
          </p:cNvPr>
          <p:cNvSpPr txBox="1"/>
          <p:nvPr/>
        </p:nvSpPr>
        <p:spPr>
          <a:xfrm>
            <a:off x="3345543" y="6179428"/>
            <a:ext cx="4609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https://www.drought.gov/current-conditions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92FB9F-9C99-C52E-5256-A66955358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642" y="1247656"/>
            <a:ext cx="3785185" cy="485198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9CEF81D-EFD1-73EB-CF4A-1D7C46817A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8165" y="1352174"/>
            <a:ext cx="5751414" cy="464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137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ADA97-6410-16B9-E3B2-2E6AD96AC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FD2B9-08A7-81D6-D0B0-6E0F7C8CC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4" y="309240"/>
            <a:ext cx="10687223" cy="865573"/>
          </a:xfrm>
        </p:spPr>
        <p:txBody>
          <a:bodyPr>
            <a:normAutofit fontScale="90000"/>
          </a:bodyPr>
          <a:lstStyle/>
          <a:p>
            <a:r>
              <a:rPr lang="en-US" dirty="0"/>
              <a:t>Step 2.1: Exposure – Fire Hazard Severity Zones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2D1DB9-961E-69F8-A3D5-E61CD4AFDF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5" t="8663" r="3475"/>
          <a:stretch/>
        </p:blipFill>
        <p:spPr>
          <a:xfrm>
            <a:off x="323850" y="1235500"/>
            <a:ext cx="6772275" cy="53132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27C0D5-543F-21DD-6EA9-F2FA15F09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963" y="1225975"/>
            <a:ext cx="5480178" cy="195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18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129E2-A600-AE4F-7529-713BAC8E16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DC8E8-9BDF-3780-BDEE-8FFC6033C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5" y="42278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2.1: Exposure – Flood Zones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5FA9BA-39B9-05DC-066E-ECB5B5980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98284"/>
            <a:ext cx="9753600" cy="3539527"/>
          </a:xfrm>
        </p:spPr>
        <p:txBody>
          <a:bodyPr/>
          <a:lstStyle/>
          <a:p>
            <a:pPr marL="45720" indent="0">
              <a:buNone/>
            </a:pPr>
            <a:endParaRPr lang="en-US" sz="2400" dirty="0"/>
          </a:p>
          <a:p>
            <a:endParaRPr lang="en-US" dirty="0"/>
          </a:p>
        </p:txBody>
      </p:sp>
      <p:pic>
        <p:nvPicPr>
          <p:cNvPr id="9" name="Picture 8" descr="Map&#10;&#10;AI-generated content may be incorrect.">
            <a:extLst>
              <a:ext uri="{FF2B5EF4-FFF2-40B4-BE49-F238E27FC236}">
                <a16:creationId xmlns:a16="http://schemas.microsoft.com/office/drawing/2014/main" id="{8FCAE581-AC2F-88DC-0F19-A5C9FFDB63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0" t="9166" r="4388" b="17638"/>
          <a:stretch/>
        </p:blipFill>
        <p:spPr>
          <a:xfrm>
            <a:off x="447675" y="1281493"/>
            <a:ext cx="8105775" cy="50196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68F1EA-0E48-112B-4AA2-097264C08B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772" r="4718" b="2248"/>
          <a:stretch/>
        </p:blipFill>
        <p:spPr>
          <a:xfrm>
            <a:off x="8830652" y="1247073"/>
            <a:ext cx="3056802" cy="539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324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ED137-42CB-00AF-2780-CAE5A303C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64C1F-D4E3-38EC-A399-054D9C86B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5" y="42278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2.1: Exposure – Extreme Heat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839D91-ADB9-1E8D-97EF-D315BDA22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98284"/>
            <a:ext cx="9753600" cy="3539527"/>
          </a:xfrm>
        </p:spPr>
        <p:txBody>
          <a:bodyPr/>
          <a:lstStyle/>
          <a:p>
            <a:pPr marL="45720" indent="0">
              <a:buNone/>
            </a:pPr>
            <a:endParaRPr lang="en-US" sz="24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5BF176-8FF7-EF8E-0EC1-BE963BB7B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13" y="1975149"/>
            <a:ext cx="3033059" cy="20325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AF1925-979C-608B-786A-1DE8CDAA6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287" y="4348596"/>
            <a:ext cx="3664138" cy="13716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80AADD-142A-2D72-F584-A49A4F90CB3E}"/>
              </a:ext>
            </a:extLst>
          </p:cNvPr>
          <p:cNvSpPr txBox="1"/>
          <p:nvPr/>
        </p:nvSpPr>
        <p:spPr>
          <a:xfrm>
            <a:off x="549960" y="1522679"/>
            <a:ext cx="345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Historical Baseline (1961-1990)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09A0C9F-690B-D6C3-D039-47A90ECBD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3124" y="1975149"/>
            <a:ext cx="2751965" cy="20325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2B2437F-2313-2366-36F2-B09AC8B89F5D}"/>
              </a:ext>
            </a:extLst>
          </p:cNvPr>
          <p:cNvSpPr txBox="1"/>
          <p:nvPr/>
        </p:nvSpPr>
        <p:spPr>
          <a:xfrm>
            <a:off x="4444082" y="3701947"/>
            <a:ext cx="2870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Medium Emissions (RCP 4.5)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D9765E-6653-9DED-7A54-3A8B149C9452}"/>
              </a:ext>
            </a:extLst>
          </p:cNvPr>
          <p:cNvSpPr txBox="1"/>
          <p:nvPr/>
        </p:nvSpPr>
        <p:spPr>
          <a:xfrm>
            <a:off x="4452794" y="1532519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Mid-Century (2035-2064)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CA771D1-EE63-5B09-DC54-362EE30160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3124" y="4094167"/>
            <a:ext cx="2707308" cy="203927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CA41C4C-6CE1-BAA4-70DE-B7FE835F4B22}"/>
              </a:ext>
            </a:extLst>
          </p:cNvPr>
          <p:cNvSpPr txBox="1"/>
          <p:nvPr/>
        </p:nvSpPr>
        <p:spPr>
          <a:xfrm rot="10800000" flipV="1">
            <a:off x="115501" y="6295867"/>
            <a:ext cx="5588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https://cal-adapt.org/tools/maps-of-projected-change</a:t>
            </a: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3A10FF-E7D4-442E-C796-A500951BC6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05702" y="4182845"/>
            <a:ext cx="2629700" cy="19667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6EC982-141A-D841-BDCF-17A1C22D4257}"/>
              </a:ext>
            </a:extLst>
          </p:cNvPr>
          <p:cNvSpPr txBox="1"/>
          <p:nvPr/>
        </p:nvSpPr>
        <p:spPr>
          <a:xfrm>
            <a:off x="4419647" y="5829668"/>
            <a:ext cx="6097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High Emissions (RCP 8.5)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4BC847-816C-E41E-1B67-288724F050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05702" y="1952194"/>
            <a:ext cx="2756025" cy="20325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5306095-47DA-B902-B1F3-A4A80E32B23C}"/>
              </a:ext>
            </a:extLst>
          </p:cNvPr>
          <p:cNvSpPr txBox="1"/>
          <p:nvPr/>
        </p:nvSpPr>
        <p:spPr>
          <a:xfrm>
            <a:off x="7790192" y="5808368"/>
            <a:ext cx="2860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 Emissions (RCP 8.5)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B9A650B-CE96-47DC-46FD-1515E7D2EA0B}"/>
              </a:ext>
            </a:extLst>
          </p:cNvPr>
          <p:cNvSpPr txBox="1"/>
          <p:nvPr/>
        </p:nvSpPr>
        <p:spPr>
          <a:xfrm>
            <a:off x="7884329" y="1561562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End of Century (2070-2099)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912B5B-5F70-10D3-5097-BB77A47F597D}"/>
              </a:ext>
            </a:extLst>
          </p:cNvPr>
          <p:cNvSpPr txBox="1"/>
          <p:nvPr/>
        </p:nvSpPr>
        <p:spPr>
          <a:xfrm>
            <a:off x="7881941" y="3664242"/>
            <a:ext cx="28707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Medium Emissions (RCP 4.5)</a:t>
            </a:r>
          </a:p>
        </p:txBody>
      </p:sp>
    </p:spTree>
    <p:extLst>
      <p:ext uri="{BB962C8B-B14F-4D97-AF65-F5344CB8AC3E}">
        <p14:creationId xmlns:p14="http://schemas.microsoft.com/office/powerpoint/2010/main" val="3509872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D545F-3835-86B3-2A9D-08B614DF5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3688" y="2276237"/>
            <a:ext cx="9564624" cy="9607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Welcome and Introductions</a:t>
            </a:r>
          </a:p>
        </p:txBody>
      </p:sp>
    </p:spTree>
    <p:extLst>
      <p:ext uri="{BB962C8B-B14F-4D97-AF65-F5344CB8AC3E}">
        <p14:creationId xmlns:p14="http://schemas.microsoft.com/office/powerpoint/2010/main" val="2219082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03AF2B-D85F-A904-4E72-0A2CA2850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89C2A-3905-8D08-0C0E-A90AF4C0D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2.2: Sensitivities and Potential Impacts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6E540-C5FF-2246-F684-8B52B4CFD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Confirm community populations and assets</a:t>
            </a:r>
          </a:p>
          <a:p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historical and potential future climate impacts</a:t>
            </a:r>
          </a:p>
          <a:p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potential climate impacts of greatest concern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C82E1C3-15EC-69C3-0922-774C08553C98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Data from Census Bureau used to confirm population demographics.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Climate impacts were identified using historical disaster declarations. 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historical disaster impacts and projected climate impacts, hazards of greatest concern were identified. 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5912324-78DA-1248-B0A8-D6264A0C74AF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4285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8EAAE-A381-B6F3-9295-D2955C975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9CB87-FDE8-6421-DF4A-50AD7E17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2.3: Adaptive Capacity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EE322-11E0-7E01-C602-4F0262E40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Review documents to collect information on adaptive capacity</a:t>
            </a:r>
          </a:p>
          <a:p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Interview local agencies on ability to enhance adaptive capacity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B906567-3A54-2D03-4FC9-1B7FD8AB8F91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List of documents being used as reference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Tulare County 2023 MJLHMP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Tulare County 2023 Environmental Justice Element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Tulare County 2023 Housing Element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Tulare County Emergency Operations Plan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96E27-223E-C620-4F14-8183916DF952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3861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80054-CF47-B3EF-A4B8-CFB655072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D5F71-F276-1229-9897-E022B0AD7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2.4: Scoring Vulnerability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D5D59-245D-6034-180F-B4BE68902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Score vulnerability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Summarize vulnerability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5DB8795-AB69-BBB5-B868-AC41DF06E7E5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Use MJLHMP vulnerability and risk assessment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 on creating an accurate table that describes hazard vulnerability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74FCC18-6785-2383-90B1-428CD6763515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859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E667C-A914-E82A-A2A2-1CBFF57C7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CA7F8-1DC1-F30D-5863-C2D34D935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2.4: Scoring Vulnerability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D86AB00-72BF-8C4B-3072-47D5D1EE0F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2136" y="1558999"/>
            <a:ext cx="8753577" cy="4713464"/>
          </a:xfr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2260F41-AF70-9C15-7030-6068ABDF09F0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8852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0F75F-4377-A65B-C398-ED18ECA2C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245E-4510-FD69-51B7-18550FA78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2.4: Scoring Vulnerability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CB81A1E-B50E-3919-BB28-A7E01C4C4529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45F488-F8FC-6A20-F6B6-8B2A0ACA6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757" y="2553114"/>
            <a:ext cx="10756486" cy="229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82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8F617-210A-D30D-9B5F-31512991D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4CEB9-C3B5-2EC3-0346-A226FA66D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282696"/>
            <a:ext cx="9753600" cy="1010745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3: Define Adaptation Framework and Strategies</a:t>
            </a:r>
          </a:p>
        </p:txBody>
      </p:sp>
    </p:spTree>
    <p:extLst>
      <p:ext uri="{BB962C8B-B14F-4D97-AF65-F5344CB8AC3E}">
        <p14:creationId xmlns:p14="http://schemas.microsoft.com/office/powerpoint/2010/main" val="30514729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FDD95-209A-6370-749D-32C3B4252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1B13C-C2D5-D04D-3688-C0978A986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3.1: Summarize Vulnerability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DBE2F-6636-F01D-1469-CDF531028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Summarize vulnerability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92000ED-5ACB-321D-9C34-620BA78D0BC5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Vulnerability assessment from Phase 2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9D4BEB-4887-2266-9A8E-BB8BABC2FF76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05854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2EA077-8B88-9961-EBAC-4ECD63B5D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95E02-A964-07B1-F66D-56CE99943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3.2: Confirm Vision and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90C3D-CB33-75B1-D093-7FBF828F6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Confirm vision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Draft goals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C56A9B5-BF14-B8FE-AC13-FDF50DE5C06A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Five goals identified: </a:t>
            </a:r>
          </a:p>
          <a:p>
            <a:pPr marL="662940" lvl="1" indent="-342900">
              <a:buFont typeface="+mj-lt"/>
              <a:buAutoNum type="arabicPeriod"/>
            </a:pP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Protect life, property, and reduce potential injuries from natural, technological, and human-cause disasters;</a:t>
            </a:r>
          </a:p>
          <a:p>
            <a:pPr marL="662940" lvl="1" indent="-342900">
              <a:buFont typeface="+mj-lt"/>
              <a:buAutoNum type="arabicPeriod"/>
            </a:pP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Improve public understanding, support and need for hazard mitigation measures. </a:t>
            </a:r>
          </a:p>
          <a:p>
            <a:pPr marL="662940" lvl="1" indent="-342900">
              <a:buFont typeface="+mj-lt"/>
              <a:buAutoNum type="arabicPeriod"/>
            </a:pP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Promote disaster resistance for the County’s natural, existing, and future built environment. </a:t>
            </a:r>
          </a:p>
          <a:p>
            <a:pPr marL="662940" lvl="1" indent="-342900">
              <a:buFont typeface="+mj-lt"/>
              <a:buAutoNum type="arabicPeriod"/>
            </a:pP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Strengthen partnerships and collaboration to implement hazard mitigation activities. </a:t>
            </a:r>
          </a:p>
          <a:p>
            <a:pPr marL="662940" lvl="1" indent="-342900">
              <a:buFont typeface="+mj-lt"/>
              <a:buAutoNum type="arabicPeriod"/>
            </a:pP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Enhance the County’s ability to effectively and immediately respond to disasters.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963CD7D-080B-A1BD-07DE-787959864974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0507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FC14F8-7091-D5C5-BC11-E3EEBDD174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E05FC-5E4E-80AB-88A9-40A19E22C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3.3: Prepare Adaptation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A90EA-0874-F43C-D193-536CD8D75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a strategy?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draft a strategy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9DAECC-364F-081F-478A-AF1EA17AA3F7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Programmatic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Plans, regulations, and policy development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Capital improvement/infrastructure projects Education/outreach/coordination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Evaluation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738926-8C1E-BABC-DE24-AC11B3D960F9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51335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3EC09-9BBF-4E67-32C1-16A897241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C6F3B-A874-13AD-FE97-71A70DCEF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3.4: Prioritize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FB056-DC3D-C56D-BCB1-F533DE47A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Society and equity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Economy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Environment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Governance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ED4A124-EFEC-06E2-9BDC-1C60231938B6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Vulnerability Score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Administrative Operability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Cost/Funding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Effectiveness/benefits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Environmental performance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Legality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Responsiveness/appropriateness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Timing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Monitoring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CB45D43-FE77-CD8A-A243-B7B19BBBD301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976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F41F1-C5AC-7953-5C79-FDD360C17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760" y="548639"/>
            <a:ext cx="9753600" cy="1154097"/>
          </a:xfrm>
        </p:spPr>
        <p:txBody>
          <a:bodyPr>
            <a:noAutofit/>
          </a:bodyPr>
          <a:lstStyle/>
          <a:p>
            <a:pPr algn="ctr"/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Introducing the California Adaptation Planning Guide (APG)</a:t>
            </a:r>
          </a:p>
        </p:txBody>
      </p:sp>
      <p:pic>
        <p:nvPicPr>
          <p:cNvPr id="2050" name="Picture 2" descr="California Adaptation Planning Guide Update - Placeworks, Inc.">
            <a:extLst>
              <a:ext uri="{FF2B5EF4-FFF2-40B4-BE49-F238E27FC236}">
                <a16:creationId xmlns:a16="http://schemas.microsoft.com/office/drawing/2014/main" id="{7D4205FC-2E2C-FF10-6530-AD8D2C2EA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98" y="2037463"/>
            <a:ext cx="11126804" cy="4271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3141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E8C0AC-30D9-E83F-7971-C121264A2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18491-C115-2189-55A3-0995FDAB9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3.5: Outreach and Engagement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EE004-89A1-8E12-0C0D-BD2FD1B7E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 team should categorize and prioritize strategies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Community outreach to develop adaptation strategies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Ensure equitable adaptation strategies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DE65631-CE2C-23FF-241A-CF3FDBB3C6EB}"/>
              </a:ext>
            </a:extLst>
          </p:cNvPr>
          <p:cNvSpPr txBox="1">
            <a:spLocks/>
          </p:cNvSpPr>
          <p:nvPr/>
        </p:nvSpPr>
        <p:spPr>
          <a:xfrm>
            <a:off x="6096000" y="1928583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Stakeholder meetings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Booths at community events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6A3F875-E8E9-ADDE-A6B7-ED869146D931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8507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80996-1A4D-3B52-5085-17A65226A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851952"/>
            <a:ext cx="97536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Phase 4: Implement, Monitor, Evaluate, and Adjust</a:t>
            </a:r>
          </a:p>
        </p:txBody>
      </p:sp>
    </p:spTree>
    <p:extLst>
      <p:ext uri="{BB962C8B-B14F-4D97-AF65-F5344CB8AC3E}">
        <p14:creationId xmlns:p14="http://schemas.microsoft.com/office/powerpoint/2010/main" val="18007339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ADB97A-4CB9-6817-065A-F174A54CE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gure 17 Steps in Phase 4">
            <a:extLst>
              <a:ext uri="{FF2B5EF4-FFF2-40B4-BE49-F238E27FC236}">
                <a16:creationId xmlns:a16="http://schemas.microsoft.com/office/drawing/2014/main" id="{C018E9BE-3B9A-4074-7A4E-256203407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3945" r="97196">
                        <a14:foregroundMark x1="10409" y1="29000" x2="17063" y2="36200"/>
                        <a14:foregroundMark x1="17063" y1="36200" x2="17728" y2="35800"/>
                        <a14:foregroundMark x1="9078" y1="20400" x2="20057" y2="25400"/>
                        <a14:foregroundMark x1="20057" y1="25400" x2="20152" y2="25600"/>
                        <a14:foregroundMark x1="22576" y1="64200" x2="35694" y2="69800"/>
                        <a14:foregroundMark x1="36027" y1="35800" x2="43108" y2="44800"/>
                        <a14:foregroundMark x1="5466" y1="47400" x2="6939" y2="45800"/>
                        <a14:foregroundMark x1="3992" y1="48400" x2="9648" y2="49200"/>
                        <a14:foregroundMark x1="9648" y1="49200" x2="18346" y2="49000"/>
                        <a14:foregroundMark x1="18774" y1="47000" x2="23812" y2="36800"/>
                        <a14:foregroundMark x1="31321" y1="17200" x2="42586" y2="24000"/>
                        <a14:foregroundMark x1="29230" y1="43800" x2="44106" y2="37800"/>
                        <a14:foregroundMark x1="44106" y1="37800" x2="44439" y2="37800"/>
                        <a14:foregroundMark x1="42728" y1="13800" x2="48146" y2="24000"/>
                        <a14:foregroundMark x1="48146" y1="24000" x2="44392" y2="41400"/>
                        <a14:foregroundMark x1="50998" y1="14800" x2="54563" y2="32800"/>
                        <a14:foregroundMark x1="54563" y1="32800" x2="51711" y2="50200"/>
                        <a14:foregroundMark x1="51711" y1="50200" x2="59173" y2="49000"/>
                        <a14:foregroundMark x1="59173" y1="49000" x2="64876" y2="50000"/>
                        <a14:foregroundMark x1="64876" y1="50000" x2="69487" y2="49600"/>
                        <a14:foregroundMark x1="69487" y1="49600" x2="72814" y2="37400"/>
                        <a14:foregroundMark x1="72814" y1="37400" x2="69297" y2="16400"/>
                        <a14:foregroundMark x1="69297" y1="16400" x2="51473" y2="18400"/>
                        <a14:foregroundMark x1="72481" y1="11800" x2="77186" y2="29600"/>
                        <a14:foregroundMark x1="77186" y1="29600" x2="75333" y2="46800"/>
                        <a14:foregroundMark x1="75333" y1="46800" x2="80371" y2="47600"/>
                        <a14:foregroundMark x1="80371" y1="47600" x2="92300" y2="45800"/>
                        <a14:foregroundMark x1="92300" y1="45800" x2="95627" y2="36800"/>
                        <a14:foregroundMark x1="95627" y1="36800" x2="93584" y2="20600"/>
                        <a14:foregroundMark x1="93584" y1="20600" x2="89496" y2="14200"/>
                        <a14:foregroundMark x1="89496" y1="14200" x2="78042" y2="15800"/>
                        <a14:foregroundMark x1="78042" y1="15800" x2="73574" y2="12400"/>
                        <a14:foregroundMark x1="73574" y1="12400" x2="72956" y2="13200"/>
                        <a14:foregroundMark x1="97196" y1="35000" x2="95770" y2="30400"/>
                        <a14:foregroundMark x1="6892" y1="89800" x2="7367" y2="89800"/>
                        <a14:foregroundMark x1="12262" y1="41400" x2="12595" y2="36200"/>
                        <a14:foregroundMark x1="27281" y1="34000" x2="28422" y2="33200"/>
                        <a14:backgroundMark x1="28375" y1="35000" x2="28850" y2="34000"/>
                        <a14:backgroundMark x1="28850" y1="30400" x2="28992" y2="32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79613"/>
            <a:ext cx="12192000" cy="289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360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8CAB9-FEB3-4DF8-F0DA-979CF1672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3E82B-8119-3900-2359-D2F4FB53C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California Climate Adaptation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E4E90-F2B5-5D67-0B4F-82E604E2E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4" y="1928584"/>
            <a:ext cx="10520325" cy="3539527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California Climate Adaptation Strategy Workshops and Regional Reports: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https://climateresilience.ca.gov/regions/sierra-nevada.html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https://climateresilience.ca.gov/regions/san-joaquin-valley.html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California’s Fourth Climate Change Assessment</a:t>
            </a:r>
          </a:p>
          <a:p>
            <a:pPr lvl="2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Fifth Climate Change Assessment is currently in progress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642ED7-E5FB-4818-66EB-9837DBFC8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7005" y="2398236"/>
            <a:ext cx="3018518" cy="34122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A4589D-3E33-7290-0F2D-229801A869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477" y="4265185"/>
            <a:ext cx="1850931" cy="240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8795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D4248B-1FE2-8AEE-4BB3-9696E093C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54BC-B517-3C4B-63FC-38F56253A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Tulare County Community Outreach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458EC1-9942-6A1A-BE2B-F7D4E25FB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911" y="1653881"/>
            <a:ext cx="6056661" cy="35502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F63DD3-0FBC-1041-4226-DBEEE2364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2203" y="2849624"/>
            <a:ext cx="6263739" cy="36693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3B6BF77-C4FC-B418-A8F4-D043E73B9B56}"/>
              </a:ext>
            </a:extLst>
          </p:cNvPr>
          <p:cNvSpPr txBox="1"/>
          <p:nvPr/>
        </p:nvSpPr>
        <p:spPr>
          <a:xfrm>
            <a:off x="7427357" y="2480292"/>
            <a:ext cx="419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2024 Lindsay Orange Blossom Festival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84AD8D6-F25A-51C4-538D-4C49F199976F}"/>
              </a:ext>
            </a:extLst>
          </p:cNvPr>
          <p:cNvSpPr txBox="1"/>
          <p:nvPr/>
        </p:nvSpPr>
        <p:spPr>
          <a:xfrm>
            <a:off x="469509" y="5238672"/>
            <a:ext cx="4750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2024 Cutler-</a:t>
            </a:r>
            <a:r>
              <a:rPr lang="en-US" dirty="0" err="1"/>
              <a:t>Orosi</a:t>
            </a:r>
            <a:r>
              <a:rPr lang="en-US" dirty="0"/>
              <a:t> Community Resource Fair</a:t>
            </a:r>
          </a:p>
        </p:txBody>
      </p:sp>
    </p:spTree>
    <p:extLst>
      <p:ext uri="{BB962C8B-B14F-4D97-AF65-F5344CB8AC3E}">
        <p14:creationId xmlns:p14="http://schemas.microsoft.com/office/powerpoint/2010/main" val="36773173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D5189-B151-A22D-8158-D3D3DF9D9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0D3B0-4525-9014-543B-E6F8413C1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851952"/>
            <a:ext cx="9753600" cy="1154097"/>
          </a:xfrm>
        </p:spPr>
        <p:txBody>
          <a:bodyPr>
            <a:normAutofit/>
          </a:bodyPr>
          <a:lstStyle/>
          <a:p>
            <a:pPr algn="ctr"/>
            <a:r>
              <a:rPr lang="en-US" sz="66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494318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3FAC1-B869-035A-804D-CE17E5216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99310"/>
            <a:ext cx="9753600" cy="1154097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California APG?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CC606-60BD-3751-F2B0-B8DAEC856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854813"/>
            <a:ext cx="9753600" cy="3539527"/>
          </a:xfrm>
        </p:spPr>
        <p:txBody>
          <a:bodyPr>
            <a:normAutofit fontScale="55000" lnSpcReduction="20000"/>
          </a:bodyPr>
          <a:lstStyle/>
          <a:p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detailed step-by-step process to guide communities on identifying vulnerabilities and developing mitigation strategies based on climate change impacts. </a:t>
            </a:r>
          </a:p>
          <a:p>
            <a:endParaRPr lang="en-US" sz="4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guide has been used throughout the development of Tulare County’s Climate Adaptation and Resilience Plan (CARP). </a:t>
            </a:r>
          </a:p>
          <a:p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>
              <a:buNone/>
            </a:pPr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https://www.caloes.ca.gov/wp-content/uploads/Hazard-Mitigation/Documents/CA-Adaptation-Planning-Guide-FINAL-June-2020-Accessible.pdf</a:t>
            </a:r>
            <a:r>
              <a:rPr lang="en-US" sz="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5720" indent="0">
              <a:buNone/>
            </a:pPr>
            <a:endParaRPr lang="en-US" sz="3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169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57777-9751-E812-ED61-910B34C8F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582691"/>
            <a:ext cx="9753600" cy="1154097"/>
          </a:xfrm>
        </p:spPr>
        <p:txBody>
          <a:bodyPr/>
          <a:lstStyle/>
          <a:p>
            <a:r>
              <a:rPr lang="en-US" dirty="0"/>
              <a:t>Planning Phases for CARP</a:t>
            </a:r>
          </a:p>
        </p:txBody>
      </p:sp>
      <p:pic>
        <p:nvPicPr>
          <p:cNvPr id="4" name="Picture 2" descr="Apg | ResilientCA">
            <a:extLst>
              <a:ext uri="{FF2B5EF4-FFF2-40B4-BE49-F238E27FC236}">
                <a16:creationId xmlns:a16="http://schemas.microsoft.com/office/drawing/2014/main" id="{871F0D0C-6EC6-DDCD-1A78-7A322C3DF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065" b="92748" l="3186" r="95140">
                        <a14:foregroundMark x1="6587" y1="79580" x2="16955" y2="37023"/>
                        <a14:foregroundMark x1="16955" y1="37023" x2="17765" y2="35592"/>
                        <a14:foregroundMark x1="3186" y1="82824" x2="4914" y2="77767"/>
                        <a14:foregroundMark x1="25162" y1="25191" x2="34125" y2="12500"/>
                        <a14:foregroundMark x1="34125" y1="12500" x2="41361" y2="10401"/>
                        <a14:foregroundMark x1="41361" y1="10401" x2="42063" y2="10592"/>
                        <a14:foregroundMark x1="59341" y1="11164" x2="74190" y2="24332"/>
                        <a14:foregroundMark x1="56263" y1="9065" x2="71706" y2="21660"/>
                        <a14:foregroundMark x1="71706" y1="21660" x2="72192" y2="22424"/>
                        <a14:foregroundMark x1="38229" y1="16221" x2="48110" y2="10973"/>
                        <a14:foregroundMark x1="48110" y1="10973" x2="48110" y2="10973"/>
                        <a14:foregroundMark x1="65605" y1="20706" x2="73650" y2="23760"/>
                        <a14:foregroundMark x1="73650" y1="23760" x2="73758" y2="23950"/>
                        <a14:foregroundMark x1="77052" y1="24714" x2="77700" y2="32729"/>
                        <a14:foregroundMark x1="85745" y1="45897" x2="93952" y2="64122"/>
                        <a14:foregroundMark x1="93952" y1="64122" x2="93197" y2="64981"/>
                        <a14:foregroundMark x1="91145" y1="73473" x2="95194" y2="92557"/>
                        <a14:foregroundMark x1="49352" y1="83969" x2="49676" y2="85401"/>
                        <a14:foregroundMark x1="45734" y1="91985" x2="48002" y2="87882"/>
                        <a14:foregroundMark x1="45626" y1="92748" x2="48110" y2="898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836" y="1899776"/>
            <a:ext cx="8663777" cy="490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426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1FAF-5B35-1FD8-3D45-6144638E0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564558"/>
            <a:ext cx="9753600" cy="1728883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 1: Explore, Define, and Initiate</a:t>
            </a:r>
          </a:p>
        </p:txBody>
      </p:sp>
    </p:spTree>
    <p:extLst>
      <p:ext uri="{BB962C8B-B14F-4D97-AF65-F5344CB8AC3E}">
        <p14:creationId xmlns:p14="http://schemas.microsoft.com/office/powerpoint/2010/main" val="2002263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B4FFB2-A07E-F269-6840-3CE6557FD6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230E8-6D1F-9FBA-A61B-135BF36FD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1.1: Motivation and 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66A05-B0EA-0ABC-9962-C78F66BAB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5" y="1928584"/>
            <a:ext cx="4727438" cy="3539527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APG Guidelines</a:t>
            </a:r>
          </a:p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Clarify why the County is conducting an adaptation planning process.</a:t>
            </a:r>
          </a:p>
          <a:p>
            <a:pPr marL="45720" indent="0"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Identified desired outcomes of process</a:t>
            </a:r>
          </a:p>
          <a:p>
            <a:pPr marL="45720" indent="0"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Define resilience</a:t>
            </a:r>
          </a:p>
          <a:p>
            <a:pPr marL="45720" indent="0"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Set geographic and time frame boundaries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FF308BF-48A8-5156-1073-850FD9C9B8C4}"/>
              </a:ext>
            </a:extLst>
          </p:cNvPr>
          <p:cNvSpPr txBox="1">
            <a:spLocks/>
          </p:cNvSpPr>
          <p:nvPr/>
        </p:nvSpPr>
        <p:spPr>
          <a:xfrm>
            <a:off x="6163059" y="1928584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Our Progress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Recent hazard events, regulatory requirements, and funding opportunities.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hazards of concern in planning area; improve community resilience.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“The capacity of any entity (an individual, community, organization, or a natural system) to prepare for disruptions, to recover from shocks and stresses, and to adapt and grow from a disruptive experience. </a:t>
            </a:r>
          </a:p>
          <a:p>
            <a:pPr marL="45720" indent="0"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 on vulnerable communities within Tulare County; Update at least every eight years following the Housing Element Update </a:t>
            </a:r>
          </a:p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F8D1048-92ED-9D99-9BBA-5883A732B246}"/>
              </a:ext>
            </a:extLst>
          </p:cNvPr>
          <p:cNvCxnSpPr/>
          <p:nvPr/>
        </p:nvCxnSpPr>
        <p:spPr>
          <a:xfrm>
            <a:off x="5724144" y="2029169"/>
            <a:ext cx="0" cy="3338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2322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85E07-DAC9-6D90-D8E9-0EDFAC78F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74CE5-01CB-854E-AF0E-077923FC9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9753600" cy="824293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1.1: Motivation and Scope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C1323C1-3C6E-33F4-CABC-FEB75BEA285D}"/>
              </a:ext>
            </a:extLst>
          </p:cNvPr>
          <p:cNvSpPr txBox="1">
            <a:spLocks/>
          </p:cNvSpPr>
          <p:nvPr/>
        </p:nvSpPr>
        <p:spPr>
          <a:xfrm>
            <a:off x="6163059" y="1928584"/>
            <a:ext cx="5458964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9A31FA-30CE-D152-A478-3239E6145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550" y="1389889"/>
            <a:ext cx="5816899" cy="4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186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4A2D85-57FA-507E-486E-4B0A9777A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C68E1-A51C-4F79-32DA-B7DA16275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859" y="171831"/>
            <a:ext cx="12313920" cy="824293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1.1: Motivation and Scope – Regulatory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46484-6058-C083-8DDA-92A67E854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673" y="1128484"/>
            <a:ext cx="11360654" cy="4033304"/>
          </a:xfrm>
        </p:spPr>
        <p:txBody>
          <a:bodyPr>
            <a:noAutofit/>
          </a:bodyPr>
          <a:lstStyle/>
          <a:p>
            <a:r>
              <a:rPr lang="en-US" sz="1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Senate Bill (SB) 379 Government Code Section 65302 (g)(4) requires:</a:t>
            </a:r>
          </a:p>
          <a:p>
            <a:pPr lvl="1"/>
            <a:r>
              <a:rPr lang="en-US" sz="16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creation of long-term plans that include climate adaptation and resilience strategies;</a:t>
            </a:r>
          </a:p>
          <a:p>
            <a:pPr lvl="1"/>
            <a:r>
              <a:rPr lang="en-US" sz="16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vulnerability assessment and goals/policies/objectives based on the assessment;</a:t>
            </a:r>
          </a:p>
          <a:p>
            <a:pPr lvl="1"/>
            <a:r>
              <a:rPr lang="en-US" sz="16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a list of achievable implementation measures. </a:t>
            </a:r>
          </a:p>
          <a:p>
            <a:pPr lvl="1"/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SB 1035 Government Code  Section 65302(g)(3) requires:</a:t>
            </a:r>
          </a:p>
          <a:p>
            <a:pPr lvl="1"/>
            <a:r>
              <a:rPr lang="en-US" sz="16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That local governments review and update their Safety Elements whenever updates are made to the Housing Element or Local Hazard Mitigation Plan (LHMP); </a:t>
            </a:r>
          </a:p>
          <a:p>
            <a:pPr lvl="1"/>
            <a:r>
              <a:rPr lang="en-US" sz="16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Plans to be updated no less than every eight years. </a:t>
            </a:r>
          </a:p>
          <a:p>
            <a:pPr lvl="1"/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SB 1000 requires:</a:t>
            </a:r>
          </a:p>
          <a:p>
            <a:pPr lvl="1"/>
            <a:r>
              <a:rPr lang="en-US" sz="16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That local governments identify disadvantaged communities in their jurisdictions;</a:t>
            </a:r>
          </a:p>
          <a:p>
            <a:pPr lvl="1"/>
            <a:r>
              <a:rPr lang="en-US" sz="16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to address environmental justice in local general plans. </a:t>
            </a:r>
          </a:p>
          <a:p>
            <a:pPr lvl="1"/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Assembly Bill (AB) 747 requires: </a:t>
            </a:r>
          </a:p>
          <a:p>
            <a:pPr lvl="1"/>
            <a:r>
              <a:rPr lang="en-US" sz="16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review and updates of local government Safety Elements;</a:t>
            </a:r>
          </a:p>
          <a:p>
            <a:pPr lvl="1"/>
            <a:r>
              <a:rPr lang="en-US" sz="16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Updated information such as identified evacuation routes and their capacity, safety, and viability under various emergency situations. </a:t>
            </a:r>
          </a:p>
          <a:p>
            <a:pPr lvl="1"/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34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Custom 1">
      <a:dk1>
        <a:sysClr val="windowText" lastClr="000000"/>
      </a:dk1>
      <a:lt1>
        <a:sysClr val="window" lastClr="FFFFFF"/>
      </a:lt1>
      <a:dk2>
        <a:srgbClr val="283138"/>
      </a:dk2>
      <a:lt2>
        <a:srgbClr val="00B0F0"/>
      </a:lt2>
      <a:accent1>
        <a:srgbClr val="838D9B"/>
      </a:accent1>
      <a:accent2>
        <a:srgbClr val="283138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85AFBCA8-0E96-4CB5-AFA6-FEF20B4A5F90}" vid="{48094F55-D784-4A0C-B62A-D78DB247803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15297</TotalTime>
  <Words>1213</Words>
  <Application>Microsoft Office PowerPoint</Application>
  <PresentationFormat>Widescreen</PresentationFormat>
  <Paragraphs>254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Wingdings</vt:lpstr>
      <vt:lpstr>Theme1</vt:lpstr>
      <vt:lpstr>Stakeholder Meeting for Climate Adaptation and Resilience Plan</vt:lpstr>
      <vt:lpstr>Welcome and Introductions</vt:lpstr>
      <vt:lpstr>Introducing the California Adaptation Planning Guide (APG)</vt:lpstr>
      <vt:lpstr>What is the California APG?</vt:lpstr>
      <vt:lpstr>Planning Phases for CARP</vt:lpstr>
      <vt:lpstr>Phase 1: Explore, Define, and Initiate</vt:lpstr>
      <vt:lpstr>Step 1.1: Motivation and Scope</vt:lpstr>
      <vt:lpstr>Step 1.1: Motivation and Scope</vt:lpstr>
      <vt:lpstr>Step 1.1: Motivation and Scope – Regulatory Requirements</vt:lpstr>
      <vt:lpstr>Step 1.2: Teams and Resources</vt:lpstr>
      <vt:lpstr>Step 1.3: Climate Effects and Community Elements</vt:lpstr>
      <vt:lpstr>Step 1.3: Climate Effects and Community Elements – Disadvantage Communities</vt:lpstr>
      <vt:lpstr>Step 1.3: Climate Effects and Community Elements – Disadvantage Communities</vt:lpstr>
      <vt:lpstr>Phase 2: Assess Vulnerability</vt:lpstr>
      <vt:lpstr>Step 2.1: Exposure</vt:lpstr>
      <vt:lpstr>Step 2.1: Exposure – Drought Zones</vt:lpstr>
      <vt:lpstr>Step 2.1: Exposure – Fire Hazard Severity Zones</vt:lpstr>
      <vt:lpstr>Step 2.1: Exposure – Flood Zones</vt:lpstr>
      <vt:lpstr>Step 2.1: Exposure – Extreme Heat</vt:lpstr>
      <vt:lpstr>Step 2.2: Sensitivities and Potential Impacts</vt:lpstr>
      <vt:lpstr>Step 2.3: Adaptive Capacity</vt:lpstr>
      <vt:lpstr>Step 2.4: Scoring Vulnerability</vt:lpstr>
      <vt:lpstr>Step 2.4: Scoring Vulnerability</vt:lpstr>
      <vt:lpstr>Step 2.4: Scoring Vulnerability</vt:lpstr>
      <vt:lpstr>Phase 3: Define Adaptation Framework and Strategies</vt:lpstr>
      <vt:lpstr>Step 3.1: Summarize Vulnerability</vt:lpstr>
      <vt:lpstr>Step 3.2: Confirm Vision and Goals</vt:lpstr>
      <vt:lpstr>Step 3.3: Prepare Adaptation Strategies</vt:lpstr>
      <vt:lpstr>Step 3.4: Prioritize Strategies</vt:lpstr>
      <vt:lpstr>Step 3.5: Outreach and Engagement</vt:lpstr>
      <vt:lpstr>Phase 4: Implement, Monitor, Evaluate, and Adjust</vt:lpstr>
      <vt:lpstr>PowerPoint Presentation</vt:lpstr>
      <vt:lpstr>California Climate Adaptation Strategy</vt:lpstr>
      <vt:lpstr>Tulare County Community Outreach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Jymanii Williams</dc:creator>
  <cp:lastModifiedBy>Emily Gage</cp:lastModifiedBy>
  <cp:revision>26</cp:revision>
  <dcterms:created xsi:type="dcterms:W3CDTF">2025-03-03T21:52:07Z</dcterms:created>
  <dcterms:modified xsi:type="dcterms:W3CDTF">2025-03-27T19:02:02Z</dcterms:modified>
</cp:coreProperties>
</file>