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8" r:id="rId3"/>
    <p:sldId id="309" r:id="rId4"/>
    <p:sldId id="293" r:id="rId5"/>
    <p:sldId id="322" r:id="rId6"/>
    <p:sldId id="295" r:id="rId7"/>
    <p:sldId id="329" r:id="rId8"/>
    <p:sldId id="321" r:id="rId9"/>
    <p:sldId id="325" r:id="rId10"/>
    <p:sldId id="326" r:id="rId11"/>
    <p:sldId id="327" r:id="rId12"/>
    <p:sldId id="328" r:id="rId13"/>
    <p:sldId id="330" r:id="rId14"/>
    <p:sldId id="331" r:id="rId15"/>
    <p:sldId id="332" r:id="rId16"/>
    <p:sldId id="333" r:id="rId17"/>
    <p:sldId id="324" r:id="rId18"/>
    <p:sldId id="334" r:id="rId19"/>
    <p:sldId id="319" r:id="rId20"/>
    <p:sldId id="33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0048ABB-F978-AE65-0AC1-C5021B2321B3}" name="Jymanii Williams" initials="JW" userId="S::JWilliams@tularecounty.ca.gov::10b9ee8d-189c-404c-8d02-9d80c9dd7c5d" providerId="AD"/>
  <p188:author id="{5A4CE7E4-06DF-8F92-E0BC-ACD956E97403}" name="Emily Gage" initials="EG" userId="S::EGage@tularecounty.ca.gov::8a9ad504-3a44-4c24-a5cf-2094f1a80c5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BE524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53" autoAdjust="0"/>
    <p:restoredTop sz="94915" autoAdjust="0"/>
  </p:normalViewPr>
  <p:slideViewPr>
    <p:cSldViewPr snapToGrid="0">
      <p:cViewPr varScale="1">
        <p:scale>
          <a:sx n="161" d="100"/>
          <a:sy n="161" d="100"/>
        </p:scale>
        <p:origin x="204" y="1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122104-D604-4C11-894E-C0F4C1F16660}" type="datetimeFigureOut">
              <a:rPr lang="en-US" smtClean="0"/>
              <a:t>6/5/2025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B722C0-E6F4-417D-A9E2-6081E964103D}" type="slidenum">
              <a:rPr lang="en-US" smtClean="0"/>
              <a:t>‹#›</a:t>
            </a:fld>
            <a:endParaRPr lang="en-US"/>
          </a:p>
        </p:txBody>
      </p:sp>
    </p:spTree>
    <p:extLst>
      <p:ext uri="{BB962C8B-B14F-4D97-AF65-F5344CB8AC3E}">
        <p14:creationId xmlns:p14="http://schemas.microsoft.com/office/powerpoint/2010/main" val="2138443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516625"/>
            <a:ext cx="9753600" cy="2595025"/>
          </a:xfrm>
        </p:spPr>
        <p:txBody>
          <a:bodyPr>
            <a:normAutofit/>
          </a:bodyPr>
          <a:lstStyle>
            <a:lvl1pPr>
              <a:defRPr sz="4800"/>
            </a:lvl1pPr>
          </a:lstStyle>
          <a:p>
            <a:r>
              <a:rPr lang="en-US"/>
              <a:t>Click to edit Master title style</a:t>
            </a:r>
          </a:p>
        </p:txBody>
      </p:sp>
      <p:sp>
        <p:nvSpPr>
          <p:cNvPr id="3" name="Subtitle 2"/>
          <p:cNvSpPr>
            <a:spLocks noGrp="1"/>
          </p:cNvSpPr>
          <p:nvPr>
            <p:ph type="subTitle" idx="1"/>
          </p:nvPr>
        </p:nvSpPr>
        <p:spPr>
          <a:xfrm>
            <a:off x="1219200" y="5166530"/>
            <a:ext cx="97536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4122AD5-2217-42AC-8378-B71CABB18577}" type="datetimeFigureOut">
              <a:rPr lang="en-US" smtClean="0"/>
              <a:t>6/5/2025</a:t>
            </a:fld>
            <a:endParaRPr lang="en-US"/>
          </a:p>
        </p:txBody>
      </p:sp>
      <p:sp>
        <p:nvSpPr>
          <p:cNvPr id="8" name="Slide Number Placeholder 7"/>
          <p:cNvSpPr>
            <a:spLocks noGrp="1"/>
          </p:cNvSpPr>
          <p:nvPr>
            <p:ph type="sldNum" sz="quarter" idx="11"/>
          </p:nvPr>
        </p:nvSpPr>
        <p:spPr/>
        <p:txBody>
          <a:bodyPr/>
          <a:lstStyle/>
          <a:p>
            <a:fld id="{A78C2449-B05F-4637-B0B9-CAAC7B82991E}"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178394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122AD5-2217-42AC-8378-B71CABB18577}" type="datetimeFigureOut">
              <a:rPr lang="en-US" smtClean="0"/>
              <a:t>6/5/2025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C2449-B05F-4637-B0B9-CAAC7B82991E}" type="slidenum">
              <a:rPr lang="en-US" smtClean="0"/>
              <a:t>‹#›</a:t>
            </a:fld>
            <a:endParaRPr lang="en-US"/>
          </a:p>
        </p:txBody>
      </p:sp>
    </p:spTree>
    <p:extLst>
      <p:ext uri="{BB962C8B-B14F-4D97-AF65-F5344CB8AC3E}">
        <p14:creationId xmlns:p14="http://schemas.microsoft.com/office/powerpoint/2010/main" val="350918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1201" y="1826709"/>
            <a:ext cx="1989999" cy="448445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39365" y="1826709"/>
            <a:ext cx="6988635" cy="448445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122AD5-2217-42AC-8378-B71CABB18577}" type="datetimeFigureOut">
              <a:rPr lang="en-US" smtClean="0"/>
              <a:t>6/5/2025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C2449-B05F-4637-B0B9-CAAC7B82991E}" type="slidenum">
              <a:rPr lang="en-US" smtClean="0"/>
              <a:t>‹#›</a:t>
            </a:fld>
            <a:endParaRPr lang="en-US"/>
          </a:p>
        </p:txBody>
      </p:sp>
    </p:spTree>
    <p:extLst>
      <p:ext uri="{BB962C8B-B14F-4D97-AF65-F5344CB8AC3E}">
        <p14:creationId xmlns:p14="http://schemas.microsoft.com/office/powerpoint/2010/main" val="959777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122AD5-2217-42AC-8378-B71CABB18577}" type="datetimeFigureOut">
              <a:rPr lang="en-US" smtClean="0"/>
              <a:t>6/5/2025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C2449-B05F-4637-B0B9-CAAC7B82991E}" type="slidenum">
              <a:rPr lang="en-US" smtClean="0"/>
              <a:t>‹#›</a:t>
            </a:fld>
            <a:endParaRPr lang="en-US"/>
          </a:p>
        </p:txBody>
      </p:sp>
    </p:spTree>
    <p:extLst>
      <p:ext uri="{BB962C8B-B14F-4D97-AF65-F5344CB8AC3E}">
        <p14:creationId xmlns:p14="http://schemas.microsoft.com/office/powerpoint/2010/main" val="2803831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5017572"/>
            <a:ext cx="9753600" cy="1293592"/>
          </a:xfrm>
        </p:spPr>
        <p:txBody>
          <a:bodyPr anchor="t"/>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219200" y="3865098"/>
            <a:ext cx="97536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122AD5-2217-42AC-8378-B71CABB18577}" type="datetimeFigureOut">
              <a:rPr lang="en-US" smtClean="0"/>
              <a:t>6/5/2025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C2449-B05F-4637-B0B9-CAAC7B82991E}" type="slidenum">
              <a:rPr lang="en-US" smtClean="0"/>
              <a:t>‹#›</a:t>
            </a:fld>
            <a:endParaRPr lang="en-US"/>
          </a:p>
        </p:txBody>
      </p:sp>
    </p:spTree>
    <p:extLst>
      <p:ext uri="{BB962C8B-B14F-4D97-AF65-F5344CB8AC3E}">
        <p14:creationId xmlns:p14="http://schemas.microsoft.com/office/powerpoint/2010/main" val="2465866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4122AD5-2217-42AC-8378-B71CABB18577}" type="datetimeFigureOut">
              <a:rPr lang="en-US" smtClean="0"/>
              <a:t>6/5/2025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C2449-B05F-4637-B0B9-CAAC7B82991E}" type="slidenum">
              <a:rPr lang="en-US" smtClean="0"/>
              <a:t>‹#›</a:t>
            </a:fld>
            <a:endParaRPr lang="en-US"/>
          </a:p>
        </p:txBody>
      </p:sp>
      <p:sp>
        <p:nvSpPr>
          <p:cNvPr id="9" name="Title 8"/>
          <p:cNvSpPr>
            <a:spLocks noGrp="1"/>
          </p:cNvSpPr>
          <p:nvPr>
            <p:ph type="title"/>
          </p:nvPr>
        </p:nvSpPr>
        <p:spPr>
          <a:xfrm>
            <a:off x="1219200" y="1544716"/>
            <a:ext cx="9753600" cy="1154097"/>
          </a:xfrm>
        </p:spPr>
        <p:txBody>
          <a:bodyPr/>
          <a:lstStyle/>
          <a:p>
            <a:r>
              <a:rPr lang="en-US"/>
              <a:t>Click to edit Master title style</a:t>
            </a:r>
          </a:p>
        </p:txBody>
      </p:sp>
      <p:sp>
        <p:nvSpPr>
          <p:cNvPr id="8" name="Content Placeholder 7"/>
          <p:cNvSpPr>
            <a:spLocks noGrp="1"/>
          </p:cNvSpPr>
          <p:nvPr>
            <p:ph sz="quarter" idx="13"/>
          </p:nvPr>
        </p:nvSpPr>
        <p:spPr>
          <a:xfrm>
            <a:off x="1219200" y="2743200"/>
            <a:ext cx="4754880" cy="35935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6242304" y="2743201"/>
            <a:ext cx="4754880" cy="3595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8266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8464" y="2743200"/>
            <a:ext cx="4486656"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513526" y="2743200"/>
            <a:ext cx="4482749"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14122AD5-2217-42AC-8378-B71CABB18577}" type="datetimeFigureOut">
              <a:rPr lang="en-US" smtClean="0"/>
              <a:t>6/5/2025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8C2449-B05F-4637-B0B9-CAAC7B82991E}" type="slidenum">
              <a:rPr lang="en-US" smtClean="0"/>
              <a:t>‹#›</a:t>
            </a:fld>
            <a:endParaRPr lang="en-US"/>
          </a:p>
        </p:txBody>
      </p:sp>
      <p:sp>
        <p:nvSpPr>
          <p:cNvPr id="10" name="Title 9"/>
          <p:cNvSpPr>
            <a:spLocks noGrp="1"/>
          </p:cNvSpPr>
          <p:nvPr>
            <p:ph type="title"/>
          </p:nvPr>
        </p:nvSpPr>
        <p:spPr>
          <a:xfrm>
            <a:off x="1219200" y="1544716"/>
            <a:ext cx="9753600" cy="1154097"/>
          </a:xfrm>
        </p:spPr>
        <p:txBody>
          <a:bodyPr/>
          <a:lstStyle/>
          <a:p>
            <a:r>
              <a:rPr lang="en-US"/>
              <a:t>Click to edit Master title style</a:t>
            </a:r>
            <a:endParaRPr lang="en-US" dirty="0"/>
          </a:p>
        </p:txBody>
      </p:sp>
      <p:sp>
        <p:nvSpPr>
          <p:cNvPr id="11" name="Content Placeholder 10"/>
          <p:cNvSpPr>
            <a:spLocks noGrp="1"/>
          </p:cNvSpPr>
          <p:nvPr>
            <p:ph sz="quarter" idx="13"/>
          </p:nvPr>
        </p:nvSpPr>
        <p:spPr>
          <a:xfrm>
            <a:off x="1219200" y="3383280"/>
            <a:ext cx="4754880" cy="2953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6242303" y="3383280"/>
            <a:ext cx="4754880" cy="2953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16749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4122AD5-2217-42AC-8378-B71CABB18577}" type="datetimeFigureOut">
              <a:rPr lang="en-US" smtClean="0"/>
              <a:t>6/5/2025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8C2449-B05F-4637-B0B9-CAAC7B82991E}" type="slidenum">
              <a:rPr lang="en-US" smtClean="0"/>
              <a:t>‹#›</a:t>
            </a:fld>
            <a:endParaRPr lang="en-US"/>
          </a:p>
        </p:txBody>
      </p:sp>
    </p:spTree>
    <p:extLst>
      <p:ext uri="{BB962C8B-B14F-4D97-AF65-F5344CB8AC3E}">
        <p14:creationId xmlns:p14="http://schemas.microsoft.com/office/powerpoint/2010/main" val="2215317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122AD5-2217-42AC-8378-B71CABB18577}" type="datetimeFigureOut">
              <a:rPr lang="en-US" smtClean="0"/>
              <a:t>6/5/2025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8C2449-B05F-4637-B0B9-CAAC7B82991E}" type="slidenum">
              <a:rPr lang="en-US" smtClean="0"/>
              <a:t>‹#›</a:t>
            </a:fld>
            <a:endParaRPr lang="en-US"/>
          </a:p>
        </p:txBody>
      </p:sp>
    </p:spTree>
    <p:extLst>
      <p:ext uri="{BB962C8B-B14F-4D97-AF65-F5344CB8AC3E}">
        <p14:creationId xmlns:p14="http://schemas.microsoft.com/office/powerpoint/2010/main" val="2910842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1825363"/>
            <a:ext cx="3934581" cy="2173015"/>
          </a:xfrm>
        </p:spPr>
        <p:txBody>
          <a:bodyPr anchor="b">
            <a:normAutofit/>
          </a:bodyPr>
          <a:lstStyle>
            <a:lvl1pPr algn="l">
              <a:defRPr sz="2800" b="0"/>
            </a:lvl1pPr>
          </a:lstStyle>
          <a:p>
            <a:r>
              <a:rPr lang="en-US"/>
              <a:t>Click to edit Master title style</a:t>
            </a:r>
            <a:endParaRPr lang="en-US" dirty="0"/>
          </a:p>
        </p:txBody>
      </p:sp>
      <p:sp>
        <p:nvSpPr>
          <p:cNvPr id="3" name="Content Placeholder 2"/>
          <p:cNvSpPr>
            <a:spLocks noGrp="1"/>
          </p:cNvSpPr>
          <p:nvPr>
            <p:ph idx="1"/>
          </p:nvPr>
        </p:nvSpPr>
        <p:spPr>
          <a:xfrm>
            <a:off x="5362336" y="1826709"/>
            <a:ext cx="5610464"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19200" y="4061096"/>
            <a:ext cx="3934581"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122AD5-2217-42AC-8378-B71CABB18577}" type="datetimeFigureOut">
              <a:rPr lang="en-US" smtClean="0"/>
              <a:t>6/5/2025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C2449-B05F-4637-B0B9-CAAC7B82991E}" type="slidenum">
              <a:rPr lang="en-US" smtClean="0"/>
              <a:t>‹#›</a:t>
            </a:fld>
            <a:endParaRPr lang="en-US"/>
          </a:p>
        </p:txBody>
      </p:sp>
    </p:spTree>
    <p:extLst>
      <p:ext uri="{BB962C8B-B14F-4D97-AF65-F5344CB8AC3E}">
        <p14:creationId xmlns:p14="http://schemas.microsoft.com/office/powerpoint/2010/main" val="1011094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1828800"/>
            <a:ext cx="3938016" cy="2176272"/>
          </a:xfrm>
        </p:spPr>
        <p:txBody>
          <a:bodyPr anchor="b">
            <a:normAutofit/>
          </a:bodyPr>
          <a:lstStyle>
            <a:lvl1pPr algn="l">
              <a:defRPr sz="2800" b="0"/>
            </a:lvl1pPr>
          </a:lstStyle>
          <a:p>
            <a:r>
              <a:rPr lang="en-US"/>
              <a:t>Click to edit Master title style</a:t>
            </a:r>
            <a:endParaRPr lang="en-US" dirty="0"/>
          </a:p>
        </p:txBody>
      </p:sp>
      <p:sp>
        <p:nvSpPr>
          <p:cNvPr id="3" name="Picture Placeholder 2"/>
          <p:cNvSpPr>
            <a:spLocks noGrp="1"/>
          </p:cNvSpPr>
          <p:nvPr>
            <p:ph type="pic" idx="1"/>
          </p:nvPr>
        </p:nvSpPr>
        <p:spPr>
          <a:xfrm>
            <a:off x="5588000" y="2286000"/>
            <a:ext cx="53848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219200" y="4059936"/>
            <a:ext cx="3938016"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122AD5-2217-42AC-8378-B71CABB18577}" type="datetimeFigureOut">
              <a:rPr lang="en-US" smtClean="0"/>
              <a:t>6/5/2025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C2449-B05F-4637-B0B9-CAAC7B82991E}" type="slidenum">
              <a:rPr lang="en-US" smtClean="0"/>
              <a:t>‹#›</a:t>
            </a:fld>
            <a:endParaRPr lang="en-US"/>
          </a:p>
        </p:txBody>
      </p:sp>
    </p:spTree>
    <p:extLst>
      <p:ext uri="{BB962C8B-B14F-4D97-AF65-F5344CB8AC3E}">
        <p14:creationId xmlns:p14="http://schemas.microsoft.com/office/powerpoint/2010/main" val="3442664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11247024" y="573807"/>
            <a:ext cx="114981"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Rectangle 10"/>
          <p:cNvSpPr/>
          <p:nvPr/>
        </p:nvSpPr>
        <p:spPr>
          <a:xfrm>
            <a:off x="11425892" y="573807"/>
            <a:ext cx="76809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Placeholder 1"/>
          <p:cNvSpPr>
            <a:spLocks noGrp="1"/>
          </p:cNvSpPr>
          <p:nvPr>
            <p:ph type="title"/>
          </p:nvPr>
        </p:nvSpPr>
        <p:spPr>
          <a:xfrm>
            <a:off x="1219200" y="1544716"/>
            <a:ext cx="9753600" cy="115409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19200" y="2769834"/>
            <a:ext cx="9753600" cy="35395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010254" y="548797"/>
            <a:ext cx="1585509"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4122AD5-2217-42AC-8378-B71CABB18577}" type="datetimeFigureOut">
              <a:rPr lang="en-US" smtClean="0"/>
              <a:t>6/5/2025</a:t>
            </a:fld>
            <a:endParaRPr lang="en-US"/>
          </a:p>
        </p:txBody>
      </p:sp>
      <p:sp>
        <p:nvSpPr>
          <p:cNvPr id="6" name="Slide Number Placeholder 5"/>
          <p:cNvSpPr>
            <a:spLocks noGrp="1"/>
          </p:cNvSpPr>
          <p:nvPr>
            <p:ph type="sldNum" sz="quarter" idx="4"/>
          </p:nvPr>
        </p:nvSpPr>
        <p:spPr>
          <a:xfrm>
            <a:off x="9752554" y="548797"/>
            <a:ext cx="1254937" cy="301752"/>
          </a:xfrm>
          <a:prstGeom prst="rect">
            <a:avLst/>
          </a:prstGeom>
        </p:spPr>
        <p:txBody>
          <a:bodyPr vert="horz" lIns="91440" tIns="45720" rIns="91440" bIns="45720" rtlCol="0" anchor="ctr"/>
          <a:lstStyle>
            <a:lvl1pPr algn="r">
              <a:defRPr sz="1200">
                <a:solidFill>
                  <a:schemeClr val="tx1"/>
                </a:solidFill>
              </a:defRPr>
            </a:lvl1pPr>
          </a:lstStyle>
          <a:p>
            <a:fld id="{A78C2449-B05F-4637-B0B9-CAAC7B82991E}" type="slidenum">
              <a:rPr lang="en-US" smtClean="0"/>
              <a:t>‹#›</a:t>
            </a:fld>
            <a:endParaRPr lang="en-US"/>
          </a:p>
        </p:txBody>
      </p:sp>
      <p:sp>
        <p:nvSpPr>
          <p:cNvPr id="5" name="Footer Placeholder 4"/>
          <p:cNvSpPr>
            <a:spLocks noGrp="1"/>
          </p:cNvSpPr>
          <p:nvPr>
            <p:ph type="ftr" sz="quarter" idx="3"/>
          </p:nvPr>
        </p:nvSpPr>
        <p:spPr>
          <a:xfrm>
            <a:off x="8011585" y="855957"/>
            <a:ext cx="299531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extLst>
      <p:ext uri="{BB962C8B-B14F-4D97-AF65-F5344CB8AC3E}">
        <p14:creationId xmlns:p14="http://schemas.microsoft.com/office/powerpoint/2010/main" val="137540348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adaptationresiliencyplan@tularecounty.ca.gov" TargetMode="External"/><Relationship Id="rId2" Type="http://schemas.openxmlformats.org/officeDocument/2006/relationships/hyperlink" Target="mailto:Egage@tularecounty.ca.gov"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4B713-6286-26CB-870C-02868F907F7D}"/>
              </a:ext>
            </a:extLst>
          </p:cNvPr>
          <p:cNvSpPr>
            <a:spLocks noGrp="1"/>
          </p:cNvSpPr>
          <p:nvPr>
            <p:ph type="ctrTitle"/>
          </p:nvPr>
        </p:nvSpPr>
        <p:spPr>
          <a:xfrm>
            <a:off x="783755" y="493039"/>
            <a:ext cx="10314173" cy="1563574"/>
          </a:xfrm>
        </p:spPr>
        <p: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Stakeholder Meeting for Climate Adaptation and Resilience Plan</a:t>
            </a:r>
          </a:p>
        </p:txBody>
      </p:sp>
      <p:sp>
        <p:nvSpPr>
          <p:cNvPr id="3" name="Subtitle 2">
            <a:extLst>
              <a:ext uri="{FF2B5EF4-FFF2-40B4-BE49-F238E27FC236}">
                <a16:creationId xmlns:a16="http://schemas.microsoft.com/office/drawing/2014/main" id="{7D7E6A4B-B3EA-4F36-1D7B-9E8936C38C7F}"/>
              </a:ext>
            </a:extLst>
          </p:cNvPr>
          <p:cNvSpPr>
            <a:spLocks noGrp="1"/>
          </p:cNvSpPr>
          <p:nvPr>
            <p:ph type="subTitle" idx="1"/>
          </p:nvPr>
        </p:nvSpPr>
        <p:spPr/>
        <p:txBody>
          <a:bodyPr/>
          <a:lstStyle/>
          <a:p>
            <a:r>
              <a:rPr lang="en-US" dirty="0">
                <a:latin typeface="Calibri" panose="020F0502020204030204" pitchFamily="34" charset="0"/>
                <a:ea typeface="Calibri" panose="020F0502020204030204" pitchFamily="34" charset="0"/>
                <a:cs typeface="Calibri" panose="020F0502020204030204" pitchFamily="34" charset="0"/>
              </a:rPr>
              <a:t>June 5, 2025 </a:t>
            </a:r>
          </a:p>
        </p:txBody>
      </p:sp>
      <p:pic>
        <p:nvPicPr>
          <p:cNvPr id="1026" name="Picture 2">
            <a:extLst>
              <a:ext uri="{FF2B5EF4-FFF2-40B4-BE49-F238E27FC236}">
                <a16:creationId xmlns:a16="http://schemas.microsoft.com/office/drawing/2014/main" id="{49A43D18-07C9-1430-1F3F-208155BD2E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1654" y="2186191"/>
            <a:ext cx="2808000" cy="280800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Logo&#10;&#10;Description automatically generated">
            <a:extLst>
              <a:ext uri="{FF2B5EF4-FFF2-40B4-BE49-F238E27FC236}">
                <a16:creationId xmlns:a16="http://schemas.microsoft.com/office/drawing/2014/main" id="{029AC321-A189-D00C-4036-4CBD1F873435}"/>
              </a:ext>
            </a:extLst>
          </p:cNvPr>
          <p:cNvSpPr>
            <a:spLocks noChangeAspect="1" noChangeArrowheads="1"/>
          </p:cNvSpPr>
          <p:nvPr/>
        </p:nvSpPr>
        <p:spPr bwMode="auto">
          <a:xfrm>
            <a:off x="5619750" y="2952750"/>
            <a:ext cx="938213" cy="9382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latin typeface="Calibri" panose="020F0502020204030204" pitchFamily="34" charset="0"/>
              <a:ea typeface="Calibri" panose="020F0502020204030204" pitchFamily="34" charset="0"/>
              <a:cs typeface="Calibri" panose="020F0502020204030204" pitchFamily="34" charset="0"/>
            </a:endParaRPr>
          </a:p>
        </p:txBody>
      </p:sp>
      <p:pic>
        <p:nvPicPr>
          <p:cNvPr id="7" name="Picture 6" descr="Logo&#10;&#10;AI-generated content may be incorrect.">
            <a:extLst>
              <a:ext uri="{FF2B5EF4-FFF2-40B4-BE49-F238E27FC236}">
                <a16:creationId xmlns:a16="http://schemas.microsoft.com/office/drawing/2014/main" id="{D4686B12-F13F-ACA5-3BBC-D57A4853F1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2809" y="2186191"/>
            <a:ext cx="2808000" cy="2808000"/>
          </a:xfrm>
          <a:prstGeom prst="rect">
            <a:avLst/>
          </a:prstGeom>
        </p:spPr>
      </p:pic>
      <p:pic>
        <p:nvPicPr>
          <p:cNvPr id="6" name="Picture 5" descr="A picture containing logo&#10;&#10;AI-generated content may be incorrect.">
            <a:extLst>
              <a:ext uri="{FF2B5EF4-FFF2-40B4-BE49-F238E27FC236}">
                <a16:creationId xmlns:a16="http://schemas.microsoft.com/office/drawing/2014/main" id="{BF11BFE5-681E-6E7D-D62C-DF48EB1D8501}"/>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4852" b="94726" l="2532" r="93671">
                        <a14:foregroundMark x1="2743" y1="43671" x2="8650" y2="26371"/>
                        <a14:foregroundMark x1="8650" y1="26371" x2="21097" y2="12025"/>
                        <a14:foregroundMark x1="21097" y1="12025" x2="38186" y2="3586"/>
                        <a14:foregroundMark x1="38186" y1="3586" x2="56540" y2="2532"/>
                        <a14:foregroundMark x1="56540" y1="2532" x2="74473" y2="8861"/>
                        <a14:foregroundMark x1="74473" y1="8861" x2="86975" y2="19913"/>
                        <a14:foregroundMark x1="89228" y1="22257" x2="95781" y2="39662"/>
                        <a14:foregroundMark x1="95781" y1="39662" x2="97468" y2="59705"/>
                        <a14:foregroundMark x1="97468" y1="59705" x2="89662" y2="77426"/>
                        <a14:foregroundMark x1="89662" y1="77426" x2="75316" y2="90295"/>
                        <a14:foregroundMark x1="58803" y1="95854" x2="54008" y2="97468"/>
                        <a14:foregroundMark x1="75316" y1="90295" x2="60329" y2="95340"/>
                        <a14:foregroundMark x1="42754" y1="96468" x2="36017" y2="95870"/>
                        <a14:foregroundMark x1="54008" y1="97468" x2="43553" y2="96539"/>
                        <a14:foregroundMark x1="33972" y1="95169" x2="19831" y2="86920"/>
                        <a14:foregroundMark x1="19831" y1="86920" x2="9114" y2="75074"/>
                        <a14:foregroundMark x1="7644" y1="72650" x2="2954" y2="44304"/>
                        <a14:foregroundMark x1="9916" y1="67300" x2="21308" y2="79114"/>
                        <a14:foregroundMark x1="38130" y1="92317" x2="40928" y2="94515"/>
                        <a14:foregroundMark x1="23207" y1="80591" x2="38018" y2="92229"/>
                        <a14:foregroundMark x1="40928" y1="94515" x2="42827" y2="94726"/>
                        <a14:foregroundMark x1="89873" y1="71730" x2="93671" y2="49156"/>
                        <a14:foregroundMark x1="93671" y1="49156" x2="91983" y2="31646"/>
                        <a14:foregroundMark x1="66034" y1="9916" x2="48101" y2="8861"/>
                        <a14:foregroundMark x1="48101" y1="8861" x2="32068" y2="12236"/>
                        <a14:foregroundMark x1="54430" y1="5063" x2="47046" y2="5907"/>
                        <a14:foregroundMark x1="6540" y1="55274" x2="4852" y2="60970"/>
                        <a14:foregroundMark x1="4008" y1="60127" x2="3165" y2="51477"/>
                        <a14:foregroundMark x1="2743" y1="52532" x2="2532" y2="54430"/>
                        <a14:foregroundMark x1="87553" y1="21730" x2="88819" y2="21941"/>
                        <a14:foregroundMark x1="88397" y1="21730" x2="89030" y2="22363"/>
                        <a14:foregroundMark x1="9072" y1="71308" x2="10338" y2="74473"/>
                        <a14:foregroundMark x1="9072" y1="73629" x2="9916" y2="75527"/>
                        <a14:backgroundMark x1="12813" y1="81851" x2="17089" y2="93038"/>
                        <a14:backgroundMark x1="17089" y1="93038" x2="23418" y2="99156"/>
                        <a14:backgroundMark x1="32911" y1="96835" x2="34177" y2="96835"/>
                        <a14:backgroundMark x1="33544" y1="97046" x2="35443" y2="96835"/>
                        <a14:backgroundMark x1="41983" y1="97679" x2="42827" y2="97679"/>
                        <a14:backgroundMark x1="57595" y1="98312" x2="59283" y2="97468"/>
                        <a14:backgroundMark x1="89817" y1="21744" x2="89662" y2="22363"/>
                      </a14:backgroundRemoval>
                    </a14:imgEffect>
                  </a14:imgLayer>
                </a14:imgProps>
              </a:ext>
              <a:ext uri="{28A0092B-C50C-407E-A947-70E740481C1C}">
                <a14:useLocalDpi xmlns:a14="http://schemas.microsoft.com/office/drawing/2010/main" val="0"/>
              </a:ext>
            </a:extLst>
          </a:blip>
          <a:stretch>
            <a:fillRect/>
          </a:stretch>
        </p:blipFill>
        <p:spPr>
          <a:xfrm>
            <a:off x="2492807" y="2186190"/>
            <a:ext cx="2808001" cy="2808001"/>
          </a:xfrm>
          <a:prstGeom prst="rect">
            <a:avLst/>
          </a:prstGeom>
        </p:spPr>
      </p:pic>
    </p:spTree>
    <p:extLst>
      <p:ext uri="{BB962C8B-B14F-4D97-AF65-F5344CB8AC3E}">
        <p14:creationId xmlns:p14="http://schemas.microsoft.com/office/powerpoint/2010/main" val="384925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A51930C-52A6-8475-6142-CA03426D0714}"/>
              </a:ext>
            </a:extLst>
          </p:cNvPr>
          <p:cNvGraphicFramePr>
            <a:graphicFrameLocks noGrp="1"/>
          </p:cNvGraphicFramePr>
          <p:nvPr>
            <p:extLst>
              <p:ext uri="{D42A27DB-BD31-4B8C-83A1-F6EECF244321}">
                <p14:modId xmlns:p14="http://schemas.microsoft.com/office/powerpoint/2010/main" val="570018407"/>
              </p:ext>
            </p:extLst>
          </p:nvPr>
        </p:nvGraphicFramePr>
        <p:xfrm>
          <a:off x="845390" y="931653"/>
          <a:ext cx="9998013" cy="5677059"/>
        </p:xfrm>
        <a:graphic>
          <a:graphicData uri="http://schemas.openxmlformats.org/drawingml/2006/table">
            <a:tbl>
              <a:tblPr>
                <a:tableStyleId>{5C22544A-7EE6-4342-B048-85BDC9FD1C3A}</a:tableStyleId>
              </a:tblPr>
              <a:tblGrid>
                <a:gridCol w="1426682">
                  <a:extLst>
                    <a:ext uri="{9D8B030D-6E8A-4147-A177-3AD203B41FA5}">
                      <a16:colId xmlns:a16="http://schemas.microsoft.com/office/drawing/2014/main" val="2493760479"/>
                    </a:ext>
                  </a:extLst>
                </a:gridCol>
                <a:gridCol w="4367171">
                  <a:extLst>
                    <a:ext uri="{9D8B030D-6E8A-4147-A177-3AD203B41FA5}">
                      <a16:colId xmlns:a16="http://schemas.microsoft.com/office/drawing/2014/main" val="2982181968"/>
                    </a:ext>
                  </a:extLst>
                </a:gridCol>
                <a:gridCol w="1178544">
                  <a:extLst>
                    <a:ext uri="{9D8B030D-6E8A-4147-A177-3AD203B41FA5}">
                      <a16:colId xmlns:a16="http://schemas.microsoft.com/office/drawing/2014/main" val="293196249"/>
                    </a:ext>
                  </a:extLst>
                </a:gridCol>
                <a:gridCol w="865609">
                  <a:extLst>
                    <a:ext uri="{9D8B030D-6E8A-4147-A177-3AD203B41FA5}">
                      <a16:colId xmlns:a16="http://schemas.microsoft.com/office/drawing/2014/main" val="2362843698"/>
                    </a:ext>
                  </a:extLst>
                </a:gridCol>
                <a:gridCol w="928021">
                  <a:extLst>
                    <a:ext uri="{9D8B030D-6E8A-4147-A177-3AD203B41FA5}">
                      <a16:colId xmlns:a16="http://schemas.microsoft.com/office/drawing/2014/main" val="2913257600"/>
                    </a:ext>
                  </a:extLst>
                </a:gridCol>
                <a:gridCol w="1231986">
                  <a:extLst>
                    <a:ext uri="{9D8B030D-6E8A-4147-A177-3AD203B41FA5}">
                      <a16:colId xmlns:a16="http://schemas.microsoft.com/office/drawing/2014/main" val="1954894825"/>
                    </a:ext>
                  </a:extLst>
                </a:gridCol>
              </a:tblGrid>
              <a:tr h="406427">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Responsibility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Mitigation Strategy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Applicable Hazards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Priority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Schedule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2025 Status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986844997"/>
                  </a:ext>
                </a:extLst>
              </a:tr>
              <a:tr h="600120">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1-39 Implement post-fire debris flow hill-slope and channel treatments, such as seeding, mulching, check dams, and debris racks, as needed.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Landslide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22557067"/>
                  </a:ext>
                </a:extLst>
              </a:tr>
              <a:tr h="600120">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1-41 Develop a free annual tree chipping and tree pick-up day that envourages residents living in wind hazard areas to manage trees and shrubs at risk of falling on nearby structures.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Sort of - ask doreen</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Medium</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69244825"/>
                  </a:ext>
                </a:extLst>
              </a:tr>
              <a:tr h="1197789">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OES</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1-43 Continue to create, revise, and maintain emergency plans for the broad range of natural and human-made disasters and response activities that could foreseeably impact the County. This shall include, but not be limited to, flooding, dam failure, extreme weather, evacuation/transportation, mass care and shelter, and animal evacuation and sheltering.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All</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7642916"/>
                  </a:ext>
                </a:extLst>
              </a:tr>
              <a:tr h="852257">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1-44 Reinforce County and local ramps, bridges, and roads from flooding through protection activities, including elevating the road and installing culverts beneath the road or building a higher bridge across the area that experience regular flooding.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75110636"/>
                  </a:ext>
                </a:extLst>
              </a:tr>
              <a:tr h="455198">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1-45 Design and construct a permanent solution to flooding east of Friant Kern Canal in Strathmore.</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5656047"/>
                  </a:ext>
                </a:extLst>
              </a:tr>
              <a:tr h="365784">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1-46 Design and construct a permanent solution to protect M137 (Reservation Road) from flooding.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3846999"/>
                  </a:ext>
                </a:extLst>
              </a:tr>
              <a:tr h="349701">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1-47 Restore Cottonwood Creek back to natural flow path, protect Road 108 and provide additional impoundment.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01789536"/>
                  </a:ext>
                </a:extLst>
              </a:tr>
              <a:tr h="822906">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B0F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1-48 Conduct a hydrological survey/study to investigate potential flooding issues due to ground subsidence caused by use of groundwater without replenishment. Create a database for future land planning use. </a:t>
                      </a:r>
                      <a:endParaRPr lang="en-US" sz="1200" b="0" i="0" u="none" strike="noStrike">
                        <a:solidFill>
                          <a:srgbClr val="00B0F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check hidden</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41526766"/>
                  </a:ext>
                </a:extLst>
              </a:tr>
            </a:tbl>
          </a:graphicData>
        </a:graphic>
      </p:graphicFrame>
      <p:sp>
        <p:nvSpPr>
          <p:cNvPr id="5" name="Title 1">
            <a:extLst>
              <a:ext uri="{FF2B5EF4-FFF2-40B4-BE49-F238E27FC236}">
                <a16:creationId xmlns:a16="http://schemas.microsoft.com/office/drawing/2014/main" id="{A9CB41FC-AD6A-B925-CF85-E2BFB193D6A8}"/>
              </a:ext>
            </a:extLst>
          </p:cNvPr>
          <p:cNvSpPr txBox="1">
            <a:spLocks/>
          </p:cNvSpPr>
          <p:nvPr/>
        </p:nvSpPr>
        <p:spPr>
          <a:xfrm>
            <a:off x="845390" y="354938"/>
            <a:ext cx="9753600" cy="576715"/>
          </a:xfrm>
          <a:prstGeom prst="rect">
            <a:avLst/>
          </a:prstGeom>
        </p:spPr>
        <p:txBody>
          <a:bodyPr vert="horz" lIns="91440" tIns="45720" rIns="91440" bIns="45720" rtlCol="0" anchor="b">
            <a:normAutofit fontScale="92500" lnSpcReduction="2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Mitigation Actions: Goal One</a:t>
            </a:r>
          </a:p>
        </p:txBody>
      </p:sp>
    </p:spTree>
    <p:extLst>
      <p:ext uri="{BB962C8B-B14F-4D97-AF65-F5344CB8AC3E}">
        <p14:creationId xmlns:p14="http://schemas.microsoft.com/office/powerpoint/2010/main" val="2137861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091A8F0C-44DB-0B7D-41D0-58CA84E2F531}"/>
              </a:ext>
            </a:extLst>
          </p:cNvPr>
          <p:cNvGraphicFramePr>
            <a:graphicFrameLocks noGrp="1"/>
          </p:cNvGraphicFramePr>
          <p:nvPr>
            <p:extLst>
              <p:ext uri="{D42A27DB-BD31-4B8C-83A1-F6EECF244321}">
                <p14:modId xmlns:p14="http://schemas.microsoft.com/office/powerpoint/2010/main" val="3693005802"/>
              </p:ext>
            </p:extLst>
          </p:nvPr>
        </p:nvGraphicFramePr>
        <p:xfrm>
          <a:off x="1118558" y="1129227"/>
          <a:ext cx="9767978" cy="5089204"/>
        </p:xfrm>
        <a:graphic>
          <a:graphicData uri="http://schemas.openxmlformats.org/drawingml/2006/table">
            <a:tbl>
              <a:tblPr>
                <a:tableStyleId>{5C22544A-7EE6-4342-B048-85BDC9FD1C3A}</a:tableStyleId>
              </a:tblPr>
              <a:tblGrid>
                <a:gridCol w="1445146">
                  <a:extLst>
                    <a:ext uri="{9D8B030D-6E8A-4147-A177-3AD203B41FA5}">
                      <a16:colId xmlns:a16="http://schemas.microsoft.com/office/drawing/2014/main" val="3460433075"/>
                    </a:ext>
                  </a:extLst>
                </a:gridCol>
                <a:gridCol w="4380560">
                  <a:extLst>
                    <a:ext uri="{9D8B030D-6E8A-4147-A177-3AD203B41FA5}">
                      <a16:colId xmlns:a16="http://schemas.microsoft.com/office/drawing/2014/main" val="2907432129"/>
                    </a:ext>
                  </a:extLst>
                </a:gridCol>
                <a:gridCol w="1236929">
                  <a:extLst>
                    <a:ext uri="{9D8B030D-6E8A-4147-A177-3AD203B41FA5}">
                      <a16:colId xmlns:a16="http://schemas.microsoft.com/office/drawing/2014/main" val="3274102322"/>
                    </a:ext>
                  </a:extLst>
                </a:gridCol>
                <a:gridCol w="728264">
                  <a:extLst>
                    <a:ext uri="{9D8B030D-6E8A-4147-A177-3AD203B41FA5}">
                      <a16:colId xmlns:a16="http://schemas.microsoft.com/office/drawing/2014/main" val="3937038463"/>
                    </a:ext>
                  </a:extLst>
                </a:gridCol>
                <a:gridCol w="728264">
                  <a:extLst>
                    <a:ext uri="{9D8B030D-6E8A-4147-A177-3AD203B41FA5}">
                      <a16:colId xmlns:a16="http://schemas.microsoft.com/office/drawing/2014/main" val="3169654817"/>
                    </a:ext>
                  </a:extLst>
                </a:gridCol>
                <a:gridCol w="1248815">
                  <a:extLst>
                    <a:ext uri="{9D8B030D-6E8A-4147-A177-3AD203B41FA5}">
                      <a16:colId xmlns:a16="http://schemas.microsoft.com/office/drawing/2014/main" val="1386572844"/>
                    </a:ext>
                  </a:extLst>
                </a:gridCol>
              </a:tblGrid>
              <a:tr h="207867">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Responsibility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Mitigation Strategy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Applicable Hazards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Priority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Schedule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2025 Status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93536846"/>
                  </a:ext>
                </a:extLst>
              </a:tr>
              <a:tr h="434442">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B0F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1-49 Identify and implement strategies that result in promoting stormwater management through groundwater recharge projects. </a:t>
                      </a:r>
                      <a:endParaRPr lang="en-US" sz="1200" b="0" i="0" u="none" strike="noStrike" dirty="0">
                        <a:solidFill>
                          <a:srgbClr val="00B0F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25295035"/>
                  </a:ext>
                </a:extLst>
              </a:tr>
              <a:tr h="451510">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1-55 Identify, prioritize, fund and devlop permanent solutions for low water crossings throughout the County.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79326927"/>
                  </a:ext>
                </a:extLst>
              </a:tr>
              <a:tr h="477204">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1-56 Engage the entire community and develop a County-wide drought response plan to respond to period of prolonged dry weather.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Drought, Fire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SB 552 Update!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26398445"/>
                  </a:ext>
                </a:extLst>
              </a:tr>
              <a:tr h="428914">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B0F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1-57 Identify potential problem areas and develop and implement a plan to address potential groundwater contamination issues in small water systems. </a:t>
                      </a:r>
                      <a:endParaRPr lang="en-US" sz="1200" b="0" i="0" u="none" strike="noStrike" dirty="0">
                        <a:solidFill>
                          <a:srgbClr val="00B0F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Hazardous Materials</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361" marR="5361" marT="5361"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493154"/>
                  </a:ext>
                </a:extLst>
              </a:tr>
              <a:tr h="428914">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1-59 Develop and implement a program to address potential channel capacity loss, potential flooding issues, and bridge clearance issues resulting from subsidence on the Friant Kern Canal.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Flood</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Short</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77005763"/>
                  </a:ext>
                </a:extLst>
              </a:tr>
              <a:tr h="428914">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1-61 Identify at risk structures and reinforce County and local ramps, bridges, and roads from flooding through protection activities, including elevating the road and installing culverts beneath the road or building a higher bridge across the area that experience regular flooding.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Flood</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95681781"/>
                  </a:ext>
                </a:extLst>
              </a:tr>
              <a:tr h="428914">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1-62 Manage vegetation in areas within and adjacent to right-of-ways and in close proximity to critical facilities in order to reduce the risk of tree failure and property damage and avoid creation of wind acceleration corridors within vegetated areas.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Storms and High Winds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35862434"/>
                  </a:ext>
                </a:extLst>
              </a:tr>
              <a:tr h="428914">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1-63 Implement a fuel reduction program, such as the collection and disposal of dead fuel, within open spaces and around critical facilities and residential structures located within a high and very high wildfire zones.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Fire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40531907"/>
                  </a:ext>
                </a:extLst>
              </a:tr>
            </a:tbl>
          </a:graphicData>
        </a:graphic>
      </p:graphicFrame>
      <p:sp>
        <p:nvSpPr>
          <p:cNvPr id="5" name="Title 1">
            <a:extLst>
              <a:ext uri="{FF2B5EF4-FFF2-40B4-BE49-F238E27FC236}">
                <a16:creationId xmlns:a16="http://schemas.microsoft.com/office/drawing/2014/main" id="{1CDB8B69-0D86-93D7-AD05-1C2B32FF5B5D}"/>
              </a:ext>
            </a:extLst>
          </p:cNvPr>
          <p:cNvSpPr txBox="1">
            <a:spLocks/>
          </p:cNvSpPr>
          <p:nvPr/>
        </p:nvSpPr>
        <p:spPr>
          <a:xfrm>
            <a:off x="856891" y="510217"/>
            <a:ext cx="9753600" cy="576715"/>
          </a:xfrm>
          <a:prstGeom prst="rect">
            <a:avLst/>
          </a:prstGeom>
        </p:spPr>
        <p:txBody>
          <a:bodyPr vert="horz" lIns="91440" tIns="45720" rIns="91440" bIns="45720" rtlCol="0" anchor="b">
            <a:normAutofit fontScale="92500" lnSpcReduction="2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Mitigation Actions: Goal One</a:t>
            </a:r>
          </a:p>
        </p:txBody>
      </p:sp>
    </p:spTree>
    <p:extLst>
      <p:ext uri="{BB962C8B-B14F-4D97-AF65-F5344CB8AC3E}">
        <p14:creationId xmlns:p14="http://schemas.microsoft.com/office/powerpoint/2010/main" val="44834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E4DCD-326A-3D60-B6D2-90E80C6861D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94C5D7D6-C49D-947D-8E63-96079746C53B}"/>
              </a:ext>
            </a:extLst>
          </p:cNvPr>
          <p:cNvGraphicFramePr>
            <a:graphicFrameLocks noGrp="1"/>
          </p:cNvGraphicFramePr>
          <p:nvPr>
            <p:extLst>
              <p:ext uri="{D42A27DB-BD31-4B8C-83A1-F6EECF244321}">
                <p14:modId xmlns:p14="http://schemas.microsoft.com/office/powerpoint/2010/main" val="2805445019"/>
              </p:ext>
            </p:extLst>
          </p:nvPr>
        </p:nvGraphicFramePr>
        <p:xfrm>
          <a:off x="1032294" y="1249996"/>
          <a:ext cx="10127412" cy="3159550"/>
        </p:xfrm>
        <a:graphic>
          <a:graphicData uri="http://schemas.openxmlformats.org/drawingml/2006/table">
            <a:tbl>
              <a:tblPr>
                <a:tableStyleId>{5C22544A-7EE6-4342-B048-85BDC9FD1C3A}</a:tableStyleId>
              </a:tblPr>
              <a:tblGrid>
                <a:gridCol w="1445146">
                  <a:extLst>
                    <a:ext uri="{9D8B030D-6E8A-4147-A177-3AD203B41FA5}">
                      <a16:colId xmlns:a16="http://schemas.microsoft.com/office/drawing/2014/main" val="3460433075"/>
                    </a:ext>
                  </a:extLst>
                </a:gridCol>
                <a:gridCol w="4035503">
                  <a:extLst>
                    <a:ext uri="{9D8B030D-6E8A-4147-A177-3AD203B41FA5}">
                      <a16:colId xmlns:a16="http://schemas.microsoft.com/office/drawing/2014/main" val="2907432129"/>
                    </a:ext>
                  </a:extLst>
                </a:gridCol>
                <a:gridCol w="1581986">
                  <a:extLst>
                    <a:ext uri="{9D8B030D-6E8A-4147-A177-3AD203B41FA5}">
                      <a16:colId xmlns:a16="http://schemas.microsoft.com/office/drawing/2014/main" val="3274102322"/>
                    </a:ext>
                  </a:extLst>
                </a:gridCol>
                <a:gridCol w="728264">
                  <a:extLst>
                    <a:ext uri="{9D8B030D-6E8A-4147-A177-3AD203B41FA5}">
                      <a16:colId xmlns:a16="http://schemas.microsoft.com/office/drawing/2014/main" val="3937038463"/>
                    </a:ext>
                  </a:extLst>
                </a:gridCol>
                <a:gridCol w="728264">
                  <a:extLst>
                    <a:ext uri="{9D8B030D-6E8A-4147-A177-3AD203B41FA5}">
                      <a16:colId xmlns:a16="http://schemas.microsoft.com/office/drawing/2014/main" val="3169654817"/>
                    </a:ext>
                  </a:extLst>
                </a:gridCol>
                <a:gridCol w="1608249">
                  <a:extLst>
                    <a:ext uri="{9D8B030D-6E8A-4147-A177-3AD203B41FA5}">
                      <a16:colId xmlns:a16="http://schemas.microsoft.com/office/drawing/2014/main" val="1386572844"/>
                    </a:ext>
                  </a:extLst>
                </a:gridCol>
              </a:tblGrid>
              <a:tr h="207868">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Responsibility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Mitigation Strategy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Applicable Hazards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Priority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Schedule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2025 Status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93536846"/>
                  </a:ext>
                </a:extLst>
              </a:tr>
              <a:tr h="536142">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1-64 Develop a Debris Management Plan.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Flood, Fire, Storms and High Winds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71944914"/>
                  </a:ext>
                </a:extLst>
              </a:tr>
              <a:tr h="321685">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1-65 Develop a County-wide Storm Water Resources Plan.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Drought, Flood</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Don't even have updated floodplain management plan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25295035"/>
                  </a:ext>
                </a:extLst>
              </a:tr>
              <a:tr h="321685">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1-66 Develop and implement programs and policies to protect and enhance surface water and groundwater resources critical to human consumption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Drought, Flood</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79326927"/>
                  </a:ext>
                </a:extLst>
              </a:tr>
              <a:tr h="321685">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1-67 Develop groundwater recharge projects to promote groundwater sustainability and mitigate and recover from effects of prolonged drought.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Drought, Flood</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26398445"/>
                  </a:ext>
                </a:extLst>
              </a:tr>
              <a:tr h="428914">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1-59 Develop and implement a program to address potential channel capacity loss, potential flooding issues, and bridge clearance issues resulting from subsidence on the Friant Kern Canal.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Flood</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Short</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493154"/>
                  </a:ext>
                </a:extLst>
              </a:tr>
            </a:tbl>
          </a:graphicData>
        </a:graphic>
      </p:graphicFrame>
      <p:sp>
        <p:nvSpPr>
          <p:cNvPr id="2" name="Title 1">
            <a:extLst>
              <a:ext uri="{FF2B5EF4-FFF2-40B4-BE49-F238E27FC236}">
                <a16:creationId xmlns:a16="http://schemas.microsoft.com/office/drawing/2014/main" id="{B9294D19-A1F5-D30C-A4F5-610C92AAD43E}"/>
              </a:ext>
            </a:extLst>
          </p:cNvPr>
          <p:cNvSpPr txBox="1">
            <a:spLocks/>
          </p:cNvSpPr>
          <p:nvPr/>
        </p:nvSpPr>
        <p:spPr>
          <a:xfrm>
            <a:off x="856891" y="510217"/>
            <a:ext cx="9753600" cy="576715"/>
          </a:xfrm>
          <a:prstGeom prst="rect">
            <a:avLst/>
          </a:prstGeom>
        </p:spPr>
        <p:txBody>
          <a:bodyPr vert="horz" lIns="91440" tIns="45720" rIns="91440" bIns="45720" rtlCol="0" anchor="b">
            <a:normAutofit fontScale="92500" lnSpcReduction="2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Mitigation Actions: Goal One</a:t>
            </a:r>
          </a:p>
        </p:txBody>
      </p:sp>
    </p:spTree>
    <p:extLst>
      <p:ext uri="{BB962C8B-B14F-4D97-AF65-F5344CB8AC3E}">
        <p14:creationId xmlns:p14="http://schemas.microsoft.com/office/powerpoint/2010/main" val="1566364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CA49D-747C-D7BF-6197-58CE296C83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2BC533-F843-EDF1-4406-A7281B5F5CCB}"/>
              </a:ext>
            </a:extLst>
          </p:cNvPr>
          <p:cNvSpPr>
            <a:spLocks noGrp="1"/>
          </p:cNvSpPr>
          <p:nvPr>
            <p:ph type="title"/>
          </p:nvPr>
        </p:nvSpPr>
        <p:spPr>
          <a:xfrm>
            <a:off x="1003539" y="380150"/>
            <a:ext cx="9753600" cy="1154097"/>
          </a:xfrm>
        </p:spPr>
        <p:txBody>
          <a:bodyPr/>
          <a:lstStyle/>
          <a:p>
            <a:r>
              <a:rPr lang="en-US" dirty="0"/>
              <a:t>Mitigation Actions: Goal Two</a:t>
            </a:r>
          </a:p>
        </p:txBody>
      </p:sp>
      <p:sp>
        <p:nvSpPr>
          <p:cNvPr id="3" name="Content Placeholder 2">
            <a:extLst>
              <a:ext uri="{FF2B5EF4-FFF2-40B4-BE49-F238E27FC236}">
                <a16:creationId xmlns:a16="http://schemas.microsoft.com/office/drawing/2014/main" id="{F12E5EFD-80C9-ABC9-81D6-2D3F7EFF71F6}"/>
              </a:ext>
            </a:extLst>
          </p:cNvPr>
          <p:cNvSpPr>
            <a:spLocks noGrp="1"/>
          </p:cNvSpPr>
          <p:nvPr>
            <p:ph idx="1"/>
          </p:nvPr>
        </p:nvSpPr>
        <p:spPr>
          <a:xfrm>
            <a:off x="1003539" y="1657948"/>
            <a:ext cx="9753600" cy="3539527"/>
          </a:xfrm>
        </p:spPr>
        <p:txBody>
          <a:bodyPr/>
          <a:lstStyle/>
          <a:p>
            <a:r>
              <a:rPr lang="en-US" dirty="0"/>
              <a:t>“Improve public understanding, support and need for hazard mitigation measures.”</a:t>
            </a:r>
          </a:p>
        </p:txBody>
      </p:sp>
      <p:graphicFrame>
        <p:nvGraphicFramePr>
          <p:cNvPr id="4" name="Table 3">
            <a:extLst>
              <a:ext uri="{FF2B5EF4-FFF2-40B4-BE49-F238E27FC236}">
                <a16:creationId xmlns:a16="http://schemas.microsoft.com/office/drawing/2014/main" id="{E89A645D-950D-2801-03A3-EA28D6E5F580}"/>
              </a:ext>
            </a:extLst>
          </p:cNvPr>
          <p:cNvGraphicFramePr>
            <a:graphicFrameLocks noGrp="1"/>
          </p:cNvGraphicFramePr>
          <p:nvPr>
            <p:extLst>
              <p:ext uri="{D42A27DB-BD31-4B8C-83A1-F6EECF244321}">
                <p14:modId xmlns:p14="http://schemas.microsoft.com/office/powerpoint/2010/main" val="4255076686"/>
              </p:ext>
            </p:extLst>
          </p:nvPr>
        </p:nvGraphicFramePr>
        <p:xfrm>
          <a:off x="1328468" y="2229869"/>
          <a:ext cx="9609827" cy="3538538"/>
        </p:xfrm>
        <a:graphic>
          <a:graphicData uri="http://schemas.openxmlformats.org/drawingml/2006/table">
            <a:tbl>
              <a:tblPr>
                <a:tableStyleId>{5C22544A-7EE6-4342-B048-85BDC9FD1C3A}</a:tableStyleId>
              </a:tblPr>
              <a:tblGrid>
                <a:gridCol w="1654471">
                  <a:extLst>
                    <a:ext uri="{9D8B030D-6E8A-4147-A177-3AD203B41FA5}">
                      <a16:colId xmlns:a16="http://schemas.microsoft.com/office/drawing/2014/main" val="3577074886"/>
                    </a:ext>
                  </a:extLst>
                </a:gridCol>
                <a:gridCol w="3942938">
                  <a:extLst>
                    <a:ext uri="{9D8B030D-6E8A-4147-A177-3AD203B41FA5}">
                      <a16:colId xmlns:a16="http://schemas.microsoft.com/office/drawing/2014/main" val="3194749523"/>
                    </a:ext>
                  </a:extLst>
                </a:gridCol>
                <a:gridCol w="1511171">
                  <a:extLst>
                    <a:ext uri="{9D8B030D-6E8A-4147-A177-3AD203B41FA5}">
                      <a16:colId xmlns:a16="http://schemas.microsoft.com/office/drawing/2014/main" val="866397671"/>
                    </a:ext>
                  </a:extLst>
                </a:gridCol>
                <a:gridCol w="833749">
                  <a:extLst>
                    <a:ext uri="{9D8B030D-6E8A-4147-A177-3AD203B41FA5}">
                      <a16:colId xmlns:a16="http://schemas.microsoft.com/office/drawing/2014/main" val="2349401962"/>
                    </a:ext>
                  </a:extLst>
                </a:gridCol>
                <a:gridCol w="833749">
                  <a:extLst>
                    <a:ext uri="{9D8B030D-6E8A-4147-A177-3AD203B41FA5}">
                      <a16:colId xmlns:a16="http://schemas.microsoft.com/office/drawing/2014/main" val="434859441"/>
                    </a:ext>
                  </a:extLst>
                </a:gridCol>
                <a:gridCol w="833749">
                  <a:extLst>
                    <a:ext uri="{9D8B030D-6E8A-4147-A177-3AD203B41FA5}">
                      <a16:colId xmlns:a16="http://schemas.microsoft.com/office/drawing/2014/main" val="2912557829"/>
                    </a:ext>
                  </a:extLst>
                </a:gridCol>
              </a:tblGrid>
              <a:tr h="379791">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Responsibility</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Mitigation Action</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Applicable Hazards</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Priority</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Schedule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2025 Status</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218530746"/>
                  </a:ext>
                </a:extLst>
              </a:tr>
              <a:tr h="926319">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OES, RMA, PIO</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2-1 Continue to promote awareness and education among residents regarding possible natural hazards including soil conditions, earthquakes, flooding, fire hazards, and emergency procedures.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All</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95340980"/>
                  </a:ext>
                </a:extLst>
              </a:tr>
              <a:tr h="741055">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2-2 Develop a public outreach program that informs property owners located in the dam or levee inundation areas about voluntary flood insurance.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Earthquake, Flood, Fire, Dam Failure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61745499"/>
                  </a:ext>
                </a:extLst>
              </a:tr>
              <a:tr h="926319">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HHSA, Fire, Sheriff</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2-3 Promote public safety programs, including neighborhood watch programs, child identification and fingerprinting, public awareness and prevention of fire hazards, and other public education efforts.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Civil Disturbance, Terrorism, Pandemic</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4960859"/>
                  </a:ext>
                </a:extLst>
              </a:tr>
              <a:tr h="565054">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2-4 Develop and implment a County-wide program to promote water use understanding and water conservation.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Drought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50354100"/>
                  </a:ext>
                </a:extLst>
              </a:tr>
            </a:tbl>
          </a:graphicData>
        </a:graphic>
      </p:graphicFrame>
    </p:spTree>
    <p:extLst>
      <p:ext uri="{BB962C8B-B14F-4D97-AF65-F5344CB8AC3E}">
        <p14:creationId xmlns:p14="http://schemas.microsoft.com/office/powerpoint/2010/main" val="2539076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0D2E8-A97F-4613-6E53-1F13F81448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9F7553-17E7-B74F-EABC-3D91C7079AA8}"/>
              </a:ext>
            </a:extLst>
          </p:cNvPr>
          <p:cNvSpPr>
            <a:spLocks noGrp="1"/>
          </p:cNvSpPr>
          <p:nvPr>
            <p:ph type="title"/>
          </p:nvPr>
        </p:nvSpPr>
        <p:spPr>
          <a:xfrm>
            <a:off x="1003539" y="380150"/>
            <a:ext cx="9753600" cy="1154097"/>
          </a:xfrm>
        </p:spPr>
        <p:txBody>
          <a:bodyPr/>
          <a:lstStyle/>
          <a:p>
            <a:r>
              <a:rPr lang="en-US" dirty="0"/>
              <a:t>Mitigation Actions: Goal Three</a:t>
            </a:r>
          </a:p>
        </p:txBody>
      </p:sp>
      <p:sp>
        <p:nvSpPr>
          <p:cNvPr id="3" name="Content Placeholder 2">
            <a:extLst>
              <a:ext uri="{FF2B5EF4-FFF2-40B4-BE49-F238E27FC236}">
                <a16:creationId xmlns:a16="http://schemas.microsoft.com/office/drawing/2014/main" id="{99CBE282-138D-F3CA-6919-3404D4D6806F}"/>
              </a:ext>
            </a:extLst>
          </p:cNvPr>
          <p:cNvSpPr>
            <a:spLocks noGrp="1"/>
          </p:cNvSpPr>
          <p:nvPr>
            <p:ph idx="1"/>
          </p:nvPr>
        </p:nvSpPr>
        <p:spPr>
          <a:xfrm>
            <a:off x="1003539" y="1657948"/>
            <a:ext cx="9753600" cy="3539527"/>
          </a:xfrm>
        </p:spPr>
        <p:txBody>
          <a:bodyPr/>
          <a:lstStyle/>
          <a:p>
            <a:r>
              <a:rPr lang="en-US" dirty="0"/>
              <a:t>“Promote disaster resistance for the County’s natural, existing, and future built environment.”</a:t>
            </a:r>
          </a:p>
        </p:txBody>
      </p:sp>
      <p:graphicFrame>
        <p:nvGraphicFramePr>
          <p:cNvPr id="4" name="Table 3">
            <a:extLst>
              <a:ext uri="{FF2B5EF4-FFF2-40B4-BE49-F238E27FC236}">
                <a16:creationId xmlns:a16="http://schemas.microsoft.com/office/drawing/2014/main" id="{4F6C80BA-F1F8-036C-431F-11B80DC164FA}"/>
              </a:ext>
            </a:extLst>
          </p:cNvPr>
          <p:cNvGraphicFramePr>
            <a:graphicFrameLocks noGrp="1"/>
          </p:cNvGraphicFramePr>
          <p:nvPr>
            <p:extLst>
              <p:ext uri="{D42A27DB-BD31-4B8C-83A1-F6EECF244321}">
                <p14:modId xmlns:p14="http://schemas.microsoft.com/office/powerpoint/2010/main" val="2484661502"/>
              </p:ext>
            </p:extLst>
          </p:nvPr>
        </p:nvGraphicFramePr>
        <p:xfrm>
          <a:off x="1147312" y="2549046"/>
          <a:ext cx="9609827" cy="3538538"/>
        </p:xfrm>
        <a:graphic>
          <a:graphicData uri="http://schemas.openxmlformats.org/drawingml/2006/table">
            <a:tbl>
              <a:tblPr>
                <a:tableStyleId>{5C22544A-7EE6-4342-B048-85BDC9FD1C3A}</a:tableStyleId>
              </a:tblPr>
              <a:tblGrid>
                <a:gridCol w="1654471">
                  <a:extLst>
                    <a:ext uri="{9D8B030D-6E8A-4147-A177-3AD203B41FA5}">
                      <a16:colId xmlns:a16="http://schemas.microsoft.com/office/drawing/2014/main" val="3577074886"/>
                    </a:ext>
                  </a:extLst>
                </a:gridCol>
                <a:gridCol w="3942938">
                  <a:extLst>
                    <a:ext uri="{9D8B030D-6E8A-4147-A177-3AD203B41FA5}">
                      <a16:colId xmlns:a16="http://schemas.microsoft.com/office/drawing/2014/main" val="3194749523"/>
                    </a:ext>
                  </a:extLst>
                </a:gridCol>
                <a:gridCol w="1511171">
                  <a:extLst>
                    <a:ext uri="{9D8B030D-6E8A-4147-A177-3AD203B41FA5}">
                      <a16:colId xmlns:a16="http://schemas.microsoft.com/office/drawing/2014/main" val="866397671"/>
                    </a:ext>
                  </a:extLst>
                </a:gridCol>
                <a:gridCol w="833749">
                  <a:extLst>
                    <a:ext uri="{9D8B030D-6E8A-4147-A177-3AD203B41FA5}">
                      <a16:colId xmlns:a16="http://schemas.microsoft.com/office/drawing/2014/main" val="2349401962"/>
                    </a:ext>
                  </a:extLst>
                </a:gridCol>
                <a:gridCol w="833749">
                  <a:extLst>
                    <a:ext uri="{9D8B030D-6E8A-4147-A177-3AD203B41FA5}">
                      <a16:colId xmlns:a16="http://schemas.microsoft.com/office/drawing/2014/main" val="434859441"/>
                    </a:ext>
                  </a:extLst>
                </a:gridCol>
                <a:gridCol w="833749">
                  <a:extLst>
                    <a:ext uri="{9D8B030D-6E8A-4147-A177-3AD203B41FA5}">
                      <a16:colId xmlns:a16="http://schemas.microsoft.com/office/drawing/2014/main" val="2912557829"/>
                    </a:ext>
                  </a:extLst>
                </a:gridCol>
              </a:tblGrid>
              <a:tr h="379791">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Responsibility</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2D05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Mitigation Action</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2D050"/>
                    </a:solidFill>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Applicable Hazards</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2D05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Priority</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2D050"/>
                    </a:solidFill>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Schedule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2D05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2025 Status</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2D050"/>
                    </a:solidFill>
                  </a:tcPr>
                </a:tc>
                <a:extLst>
                  <a:ext uri="{0D108BD9-81ED-4DB2-BD59-A6C34878D82A}">
                    <a16:rowId xmlns:a16="http://schemas.microsoft.com/office/drawing/2014/main" val="3218530746"/>
                  </a:ext>
                </a:extLst>
              </a:tr>
              <a:tr h="926319">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3-1 Conduct site investigations in areas planned for new development to determine susceptibility to landslides, subsidence/settlement, contamination, and/or flooding.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Flood, Landslides/Debris Flow</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95340980"/>
                  </a:ext>
                </a:extLst>
              </a:tr>
              <a:tr h="741055">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3-4 Seek to protect and enhance surface water and groundwater resources critical to agriculture.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Drought</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Short</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61745499"/>
                  </a:ext>
                </a:extLst>
              </a:tr>
              <a:tr h="926319">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3-7 Review Leadership in Energy and Environmental Design (LEED) and LEED-neighborhood development certification requirements and develop an implementation program.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Energy Emergency</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4960859"/>
                  </a:ext>
                </a:extLst>
              </a:tr>
              <a:tr h="565054">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 through CAP</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3-11 Work to comprehensively study methods of transportation, which may contribute to a reduction in air pollution in Tulare County.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All</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Short</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50354100"/>
                  </a:ext>
                </a:extLst>
              </a:tr>
            </a:tbl>
          </a:graphicData>
        </a:graphic>
      </p:graphicFrame>
    </p:spTree>
    <p:extLst>
      <p:ext uri="{BB962C8B-B14F-4D97-AF65-F5344CB8AC3E}">
        <p14:creationId xmlns:p14="http://schemas.microsoft.com/office/powerpoint/2010/main" val="840926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5302A-954D-B8B6-2BAB-A8A8E6CD45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49BDBE-9318-016D-065D-96FD43A0EF45}"/>
              </a:ext>
            </a:extLst>
          </p:cNvPr>
          <p:cNvSpPr>
            <a:spLocks noGrp="1"/>
          </p:cNvSpPr>
          <p:nvPr>
            <p:ph type="title"/>
          </p:nvPr>
        </p:nvSpPr>
        <p:spPr>
          <a:xfrm>
            <a:off x="1003539" y="279020"/>
            <a:ext cx="9753600" cy="1154097"/>
          </a:xfrm>
        </p:spPr>
        <p:txBody>
          <a:bodyPr/>
          <a:lstStyle/>
          <a:p>
            <a:r>
              <a:rPr lang="en-US" dirty="0"/>
              <a:t>Mitigation Actions: Goal Four</a:t>
            </a:r>
          </a:p>
        </p:txBody>
      </p:sp>
      <p:sp>
        <p:nvSpPr>
          <p:cNvPr id="3" name="Content Placeholder 2">
            <a:extLst>
              <a:ext uri="{FF2B5EF4-FFF2-40B4-BE49-F238E27FC236}">
                <a16:creationId xmlns:a16="http://schemas.microsoft.com/office/drawing/2014/main" id="{D2B0880A-5BDC-4D2C-F4D3-1275B3D1D0AC}"/>
              </a:ext>
            </a:extLst>
          </p:cNvPr>
          <p:cNvSpPr>
            <a:spLocks noGrp="1"/>
          </p:cNvSpPr>
          <p:nvPr>
            <p:ph idx="1"/>
          </p:nvPr>
        </p:nvSpPr>
        <p:spPr>
          <a:xfrm>
            <a:off x="1003539" y="1433117"/>
            <a:ext cx="9753600" cy="3539527"/>
          </a:xfrm>
        </p:spPr>
        <p:txBody>
          <a:bodyPr/>
          <a:lstStyle/>
          <a:p>
            <a:r>
              <a:rPr lang="en-US" dirty="0"/>
              <a:t>“Strengthen partnerships and collaboration to implement hazard mitigation activities.” </a:t>
            </a:r>
          </a:p>
        </p:txBody>
      </p:sp>
      <p:graphicFrame>
        <p:nvGraphicFramePr>
          <p:cNvPr id="5" name="Table 4">
            <a:extLst>
              <a:ext uri="{FF2B5EF4-FFF2-40B4-BE49-F238E27FC236}">
                <a16:creationId xmlns:a16="http://schemas.microsoft.com/office/drawing/2014/main" id="{1B918197-871E-129F-5BB4-EAEBE333B5D4}"/>
              </a:ext>
            </a:extLst>
          </p:cNvPr>
          <p:cNvGraphicFramePr>
            <a:graphicFrameLocks noGrp="1"/>
          </p:cNvGraphicFramePr>
          <p:nvPr>
            <p:extLst>
              <p:ext uri="{D42A27DB-BD31-4B8C-83A1-F6EECF244321}">
                <p14:modId xmlns:p14="http://schemas.microsoft.com/office/powerpoint/2010/main" val="2548644340"/>
              </p:ext>
            </p:extLst>
          </p:nvPr>
        </p:nvGraphicFramePr>
        <p:xfrm>
          <a:off x="852577" y="2248080"/>
          <a:ext cx="10055524" cy="4330900"/>
        </p:xfrm>
        <a:graphic>
          <a:graphicData uri="http://schemas.openxmlformats.org/drawingml/2006/table">
            <a:tbl>
              <a:tblPr>
                <a:tableStyleId>{5C22544A-7EE6-4342-B048-85BDC9FD1C3A}</a:tableStyleId>
              </a:tblPr>
              <a:tblGrid>
                <a:gridCol w="1342847">
                  <a:extLst>
                    <a:ext uri="{9D8B030D-6E8A-4147-A177-3AD203B41FA5}">
                      <a16:colId xmlns:a16="http://schemas.microsoft.com/office/drawing/2014/main" val="1771926923"/>
                    </a:ext>
                  </a:extLst>
                </a:gridCol>
                <a:gridCol w="4934309">
                  <a:extLst>
                    <a:ext uri="{9D8B030D-6E8A-4147-A177-3AD203B41FA5}">
                      <a16:colId xmlns:a16="http://schemas.microsoft.com/office/drawing/2014/main" val="3836936730"/>
                    </a:ext>
                  </a:extLst>
                </a:gridCol>
                <a:gridCol w="1161114">
                  <a:extLst>
                    <a:ext uri="{9D8B030D-6E8A-4147-A177-3AD203B41FA5}">
                      <a16:colId xmlns:a16="http://schemas.microsoft.com/office/drawing/2014/main" val="3254968375"/>
                    </a:ext>
                  </a:extLst>
                </a:gridCol>
                <a:gridCol w="872418">
                  <a:extLst>
                    <a:ext uri="{9D8B030D-6E8A-4147-A177-3AD203B41FA5}">
                      <a16:colId xmlns:a16="http://schemas.microsoft.com/office/drawing/2014/main" val="797919562"/>
                    </a:ext>
                  </a:extLst>
                </a:gridCol>
                <a:gridCol w="872418">
                  <a:extLst>
                    <a:ext uri="{9D8B030D-6E8A-4147-A177-3AD203B41FA5}">
                      <a16:colId xmlns:a16="http://schemas.microsoft.com/office/drawing/2014/main" val="3862746903"/>
                    </a:ext>
                  </a:extLst>
                </a:gridCol>
                <a:gridCol w="872418">
                  <a:extLst>
                    <a:ext uri="{9D8B030D-6E8A-4147-A177-3AD203B41FA5}">
                      <a16:colId xmlns:a16="http://schemas.microsoft.com/office/drawing/2014/main" val="2375176282"/>
                    </a:ext>
                  </a:extLst>
                </a:gridCol>
              </a:tblGrid>
              <a:tr h="396000">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Responsibility</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Mitigation Action</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Applicable Hazards</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Priority</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Schedule</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2025 Status</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198871223"/>
                  </a:ext>
                </a:extLst>
              </a:tr>
              <a:tr h="396000">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RMA, Fire</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4-1 Coordinate with cities to develop cohesive fire safety plans with overlapping coverage.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Fire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01523137"/>
                  </a:ext>
                </a:extLst>
              </a:tr>
              <a:tr h="396000">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RMA, Fire</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4-2 Work with local and federal agencies to support efforts to reduce fuel related hazards on public lands.</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Fire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681897"/>
                  </a:ext>
                </a:extLst>
              </a:tr>
              <a:tr h="980588">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OES, Fire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4-3 Coordinate emergency response with local, State, and Federal governmental agencies, community organizations, volunteer agencies, and other response partners during emergencies or disasters using the California Standard Emergency Management System and the National Incident Management System.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All</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81360606"/>
                  </a:ext>
                </a:extLst>
              </a:tr>
              <a:tr h="785725">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OES, Fire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4-4 Participate in established local, State, and Federal mutual aid systems. Where necessary and appropriate, the County shall enter agreements to ensure the effective provision of emergency services, such as mass care, heavy rescue, hazardous materials, or other specialized functions.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All</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90193641"/>
                  </a:ext>
                </a:extLst>
              </a:tr>
              <a:tr h="590862">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OES</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4-5 Continue to work with weather forecasting and public safety agencies to provide warning and protective information to residents, travelers, and visitors about severe valley fog and extreme heat conditions.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Fog, Extreme Heat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0004131"/>
                  </a:ext>
                </a:extLst>
              </a:tr>
              <a:tr h="785725">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4-6 Increase participation in the National Flood Insurance Program (NFIP) by entering the Community Rating System program which through enhanced floodplain management activities would allow property owners to receive a discount on their flood insurance.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8" marR="5888" marT="588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2998707"/>
                  </a:ext>
                </a:extLst>
              </a:tr>
            </a:tbl>
          </a:graphicData>
        </a:graphic>
      </p:graphicFrame>
    </p:spTree>
    <p:extLst>
      <p:ext uri="{BB962C8B-B14F-4D97-AF65-F5344CB8AC3E}">
        <p14:creationId xmlns:p14="http://schemas.microsoft.com/office/powerpoint/2010/main" val="1021373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3C2B9-EC3A-3908-0036-AEFB38B324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521E2B-C9D1-384B-ECFA-ADDE390F9FF6}"/>
              </a:ext>
            </a:extLst>
          </p:cNvPr>
          <p:cNvSpPr>
            <a:spLocks noGrp="1"/>
          </p:cNvSpPr>
          <p:nvPr>
            <p:ph type="title"/>
          </p:nvPr>
        </p:nvSpPr>
        <p:spPr>
          <a:xfrm>
            <a:off x="1003539" y="380150"/>
            <a:ext cx="9753600" cy="1154097"/>
          </a:xfrm>
        </p:spPr>
        <p:txBody>
          <a:bodyPr/>
          <a:lstStyle/>
          <a:p>
            <a:r>
              <a:rPr lang="en-US" dirty="0"/>
              <a:t>Mitigation Actions: Goal Five</a:t>
            </a:r>
          </a:p>
        </p:txBody>
      </p:sp>
      <p:sp>
        <p:nvSpPr>
          <p:cNvPr id="3" name="Content Placeholder 2">
            <a:extLst>
              <a:ext uri="{FF2B5EF4-FFF2-40B4-BE49-F238E27FC236}">
                <a16:creationId xmlns:a16="http://schemas.microsoft.com/office/drawing/2014/main" id="{BE49F0F9-EBB6-B96D-6F62-221768025F44}"/>
              </a:ext>
            </a:extLst>
          </p:cNvPr>
          <p:cNvSpPr>
            <a:spLocks noGrp="1"/>
          </p:cNvSpPr>
          <p:nvPr>
            <p:ph idx="1"/>
          </p:nvPr>
        </p:nvSpPr>
        <p:spPr>
          <a:xfrm>
            <a:off x="1003539" y="1657948"/>
            <a:ext cx="9753600" cy="3539527"/>
          </a:xfrm>
        </p:spPr>
        <p:txBody>
          <a:bodyPr/>
          <a:lstStyle/>
          <a:p>
            <a:r>
              <a:rPr lang="en-US" dirty="0"/>
              <a:t>“Enhance the County’s ability to effectively and immediately respond to disasters.”</a:t>
            </a:r>
          </a:p>
        </p:txBody>
      </p:sp>
      <p:graphicFrame>
        <p:nvGraphicFramePr>
          <p:cNvPr id="4" name="Table 3">
            <a:extLst>
              <a:ext uri="{FF2B5EF4-FFF2-40B4-BE49-F238E27FC236}">
                <a16:creationId xmlns:a16="http://schemas.microsoft.com/office/drawing/2014/main" id="{593FBAE2-545A-D406-43A1-3223535CFB86}"/>
              </a:ext>
            </a:extLst>
          </p:cNvPr>
          <p:cNvGraphicFramePr>
            <a:graphicFrameLocks noGrp="1"/>
          </p:cNvGraphicFramePr>
          <p:nvPr>
            <p:extLst>
              <p:ext uri="{D42A27DB-BD31-4B8C-83A1-F6EECF244321}">
                <p14:modId xmlns:p14="http://schemas.microsoft.com/office/powerpoint/2010/main" val="2170241859"/>
              </p:ext>
            </p:extLst>
          </p:nvPr>
        </p:nvGraphicFramePr>
        <p:xfrm>
          <a:off x="1164566" y="2324759"/>
          <a:ext cx="9592573" cy="3538538"/>
        </p:xfrm>
        <a:graphic>
          <a:graphicData uri="http://schemas.openxmlformats.org/drawingml/2006/table">
            <a:tbl>
              <a:tblPr>
                <a:tableStyleId>{5C22544A-7EE6-4342-B048-85BDC9FD1C3A}</a:tableStyleId>
              </a:tblPr>
              <a:tblGrid>
                <a:gridCol w="1637217">
                  <a:extLst>
                    <a:ext uri="{9D8B030D-6E8A-4147-A177-3AD203B41FA5}">
                      <a16:colId xmlns:a16="http://schemas.microsoft.com/office/drawing/2014/main" val="3577074886"/>
                    </a:ext>
                  </a:extLst>
                </a:gridCol>
                <a:gridCol w="3942938">
                  <a:extLst>
                    <a:ext uri="{9D8B030D-6E8A-4147-A177-3AD203B41FA5}">
                      <a16:colId xmlns:a16="http://schemas.microsoft.com/office/drawing/2014/main" val="3194749523"/>
                    </a:ext>
                  </a:extLst>
                </a:gridCol>
                <a:gridCol w="1511171">
                  <a:extLst>
                    <a:ext uri="{9D8B030D-6E8A-4147-A177-3AD203B41FA5}">
                      <a16:colId xmlns:a16="http://schemas.microsoft.com/office/drawing/2014/main" val="866397671"/>
                    </a:ext>
                  </a:extLst>
                </a:gridCol>
                <a:gridCol w="833749">
                  <a:extLst>
                    <a:ext uri="{9D8B030D-6E8A-4147-A177-3AD203B41FA5}">
                      <a16:colId xmlns:a16="http://schemas.microsoft.com/office/drawing/2014/main" val="2349401962"/>
                    </a:ext>
                  </a:extLst>
                </a:gridCol>
                <a:gridCol w="833749">
                  <a:extLst>
                    <a:ext uri="{9D8B030D-6E8A-4147-A177-3AD203B41FA5}">
                      <a16:colId xmlns:a16="http://schemas.microsoft.com/office/drawing/2014/main" val="434859441"/>
                    </a:ext>
                  </a:extLst>
                </a:gridCol>
                <a:gridCol w="833749">
                  <a:extLst>
                    <a:ext uri="{9D8B030D-6E8A-4147-A177-3AD203B41FA5}">
                      <a16:colId xmlns:a16="http://schemas.microsoft.com/office/drawing/2014/main" val="2912557829"/>
                    </a:ext>
                  </a:extLst>
                </a:gridCol>
              </a:tblGrid>
              <a:tr h="379791">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Responsibility</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Mitigation Action</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Applicable Hazards</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Priority</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Schedule</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2025 Status</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9263" marR="9263" marT="92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extLst>
                  <a:ext uri="{0D108BD9-81ED-4DB2-BD59-A6C34878D82A}">
                    <a16:rowId xmlns:a16="http://schemas.microsoft.com/office/drawing/2014/main" val="3218530746"/>
                  </a:ext>
                </a:extLst>
              </a:tr>
              <a:tr h="926319">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 Fire, Sheriff</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5-1 Use Geographic Information Systems (GIS) technology to track fire and law enforcement response times and provide technical assistance to fire and law enforcement agencies.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Fire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Short</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95340980"/>
                  </a:ext>
                </a:extLst>
              </a:tr>
              <a:tr h="741055">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5-2 Require, where feasible, road networks (public and private) to provide for safe and ready access for emergency equipment and provide alternate routes for evacuation.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All</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61745499"/>
                  </a:ext>
                </a:extLst>
              </a:tr>
              <a:tr h="926319">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5-3 In approving new facilities, such as nursing homes, housing for the elderly and other housing for the mentally and physically infirm, to the extent possible, ensure that such facilities are located within reasonable distance of fire and law enforcement stations.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Fire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4960859"/>
                  </a:ext>
                </a:extLst>
              </a:tr>
              <a:tr h="565054">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5-4 Expand the Street Names and House Numbering Ordinance to all areas of the county, including private roads, for emergency 911 purposes.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All</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Short</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50354100"/>
                  </a:ext>
                </a:extLst>
              </a:tr>
            </a:tbl>
          </a:graphicData>
        </a:graphic>
      </p:graphicFrame>
    </p:spTree>
    <p:extLst>
      <p:ext uri="{BB962C8B-B14F-4D97-AF65-F5344CB8AC3E}">
        <p14:creationId xmlns:p14="http://schemas.microsoft.com/office/powerpoint/2010/main" val="3432182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09B6F-FB55-727D-0181-E4EDD70E4C89}"/>
              </a:ext>
            </a:extLst>
          </p:cNvPr>
          <p:cNvSpPr>
            <a:spLocks noGrp="1"/>
          </p:cNvSpPr>
          <p:nvPr>
            <p:ph type="title"/>
          </p:nvPr>
        </p:nvSpPr>
        <p:spPr>
          <a:xfrm>
            <a:off x="1219200" y="548639"/>
            <a:ext cx="9753600" cy="749243"/>
          </a:xfrm>
        </p:spPr>
        <p:txBody>
          <a:bodyPr/>
          <a:lstStyle/>
          <a:p>
            <a:r>
              <a:rPr lang="en-US" dirty="0"/>
              <a:t>Climate Action Plan </a:t>
            </a:r>
          </a:p>
        </p:txBody>
      </p:sp>
      <p:sp>
        <p:nvSpPr>
          <p:cNvPr id="3" name="Content Placeholder 2">
            <a:extLst>
              <a:ext uri="{FF2B5EF4-FFF2-40B4-BE49-F238E27FC236}">
                <a16:creationId xmlns:a16="http://schemas.microsoft.com/office/drawing/2014/main" id="{C3E840BE-AA32-1B15-1FD5-49A23F151B7C}"/>
              </a:ext>
            </a:extLst>
          </p:cNvPr>
          <p:cNvSpPr>
            <a:spLocks noGrp="1"/>
          </p:cNvSpPr>
          <p:nvPr>
            <p:ph idx="1"/>
          </p:nvPr>
        </p:nvSpPr>
        <p:spPr>
          <a:xfrm>
            <a:off x="1219200" y="1659236"/>
            <a:ext cx="9753600" cy="3539527"/>
          </a:xfrm>
        </p:spPr>
        <p:txBody>
          <a:bodyPr>
            <a:normAutofit fontScale="92500" lnSpcReduction="10000"/>
          </a:bodyPr>
          <a:lstStyle/>
          <a:p>
            <a:r>
              <a:rPr lang="en-US" sz="2400" dirty="0">
                <a:latin typeface="Calibri" panose="020F0502020204030204" pitchFamily="34" charset="0"/>
                <a:ea typeface="Calibri" panose="020F0502020204030204" pitchFamily="34" charset="0"/>
                <a:cs typeface="Calibri" panose="020F0502020204030204" pitchFamily="34" charset="0"/>
              </a:rPr>
              <a:t>Adopted in 2012 and revised in 2018, CAP serves to reduce greenhouse gas emissions and adapt to climate change effects. </a:t>
            </a:r>
          </a:p>
          <a:p>
            <a:endParaRPr lang="en-US" sz="2400" dirty="0">
              <a:latin typeface="Calibri" panose="020F0502020204030204" pitchFamily="34" charset="0"/>
              <a:ea typeface="Calibri" panose="020F0502020204030204" pitchFamily="34" charset="0"/>
              <a:cs typeface="Calibri" panose="020F0502020204030204" pitchFamily="34" charset="0"/>
            </a:endParaRPr>
          </a:p>
          <a:p>
            <a:r>
              <a:rPr lang="en-US" sz="2400" kern="100" dirty="0">
                <a:effectLst/>
                <a:latin typeface="Calibri" panose="020F0502020204030204" pitchFamily="34" charset="0"/>
                <a:ea typeface="Calibri" panose="020F0502020204030204" pitchFamily="34" charset="0"/>
                <a:cs typeface="Calibri" panose="020F0502020204030204" pitchFamily="34" charset="0"/>
              </a:rPr>
              <a:t>Allows the greenhouse gas emissions inventory and CAP to be updated every five years and to respond to changes in science, effectiveness of emission reduction measures and federal, State, regional, or local policies to further strengthen the County’s response to the challenges of climate change</a:t>
            </a:r>
          </a:p>
          <a:p>
            <a:endParaRPr lang="en-US" sz="2400" kern="100" dirty="0">
              <a:effectLst/>
              <a:latin typeface="Calibri" panose="020F0502020204030204" pitchFamily="34" charset="0"/>
              <a:ea typeface="Calibri" panose="020F0502020204030204" pitchFamily="34" charset="0"/>
              <a:cs typeface="Calibri" panose="020F0502020204030204" pitchFamily="34" charset="0"/>
            </a:endParaRPr>
          </a:p>
          <a:p>
            <a:r>
              <a:rPr lang="en-US" sz="2400" dirty="0">
                <a:latin typeface="Calibri" panose="020F0502020204030204" pitchFamily="34" charset="0"/>
                <a:ea typeface="Calibri" panose="020F0502020204030204" pitchFamily="34" charset="0"/>
                <a:cs typeface="Calibri" panose="020F0502020204030204" pitchFamily="34" charset="0"/>
              </a:rPr>
              <a:t>An annual progress report is done to monitor the County’s progress on achieving CAP goals.</a:t>
            </a:r>
          </a:p>
          <a:p>
            <a:endParaRPr lang="en-US" sz="2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50598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85627A-D1A6-C19F-6673-F496DB7FF3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A97134-3E2A-11A5-FAD4-BA60D256F708}"/>
              </a:ext>
            </a:extLst>
          </p:cNvPr>
          <p:cNvSpPr>
            <a:spLocks noGrp="1"/>
          </p:cNvSpPr>
          <p:nvPr>
            <p:ph type="title"/>
          </p:nvPr>
        </p:nvSpPr>
        <p:spPr>
          <a:xfrm>
            <a:off x="674298" y="238088"/>
            <a:ext cx="9753600" cy="749243"/>
          </a:xfrm>
        </p:spPr>
        <p:txBody>
          <a:bodyPr/>
          <a:lstStyle/>
          <a:p>
            <a:r>
              <a:rPr lang="en-US" dirty="0"/>
              <a:t>Climate Action Plan </a:t>
            </a:r>
          </a:p>
        </p:txBody>
      </p:sp>
      <p:graphicFrame>
        <p:nvGraphicFramePr>
          <p:cNvPr id="4" name="Table 3">
            <a:extLst>
              <a:ext uri="{FF2B5EF4-FFF2-40B4-BE49-F238E27FC236}">
                <a16:creationId xmlns:a16="http://schemas.microsoft.com/office/drawing/2014/main" id="{C2E68ED9-9C1A-3096-6E07-571BA613A4EA}"/>
              </a:ext>
            </a:extLst>
          </p:cNvPr>
          <p:cNvGraphicFramePr>
            <a:graphicFrameLocks noGrp="1"/>
          </p:cNvGraphicFramePr>
          <p:nvPr>
            <p:extLst>
              <p:ext uri="{D42A27DB-BD31-4B8C-83A1-F6EECF244321}">
                <p14:modId xmlns:p14="http://schemas.microsoft.com/office/powerpoint/2010/main" val="2817356548"/>
              </p:ext>
            </p:extLst>
          </p:nvPr>
        </p:nvGraphicFramePr>
        <p:xfrm>
          <a:off x="674298" y="987331"/>
          <a:ext cx="10843403" cy="4843934"/>
        </p:xfrm>
        <a:graphic>
          <a:graphicData uri="http://schemas.openxmlformats.org/drawingml/2006/table">
            <a:tbl>
              <a:tblPr firstRow="1" bandRow="1">
                <a:tableStyleId>{5C22544A-7EE6-4342-B048-85BDC9FD1C3A}</a:tableStyleId>
              </a:tblPr>
              <a:tblGrid>
                <a:gridCol w="2713060">
                  <a:extLst>
                    <a:ext uri="{9D8B030D-6E8A-4147-A177-3AD203B41FA5}">
                      <a16:colId xmlns:a16="http://schemas.microsoft.com/office/drawing/2014/main" val="3597176964"/>
                    </a:ext>
                  </a:extLst>
                </a:gridCol>
                <a:gridCol w="6671042">
                  <a:extLst>
                    <a:ext uri="{9D8B030D-6E8A-4147-A177-3AD203B41FA5}">
                      <a16:colId xmlns:a16="http://schemas.microsoft.com/office/drawing/2014/main" val="64848560"/>
                    </a:ext>
                  </a:extLst>
                </a:gridCol>
                <a:gridCol w="1459301">
                  <a:extLst>
                    <a:ext uri="{9D8B030D-6E8A-4147-A177-3AD203B41FA5}">
                      <a16:colId xmlns:a16="http://schemas.microsoft.com/office/drawing/2014/main" val="2093303685"/>
                    </a:ext>
                  </a:extLst>
                </a:gridCol>
              </a:tblGrid>
              <a:tr h="149535">
                <a:tc>
                  <a:txBody>
                    <a:bodyPr/>
                    <a:lstStyle/>
                    <a:p>
                      <a:pPr algn="ctr"/>
                      <a:r>
                        <a:rPr lang="en-US" dirty="0"/>
                        <a:t>Metric</a:t>
                      </a:r>
                    </a:p>
                  </a:txBody>
                  <a:tcPr/>
                </a:tc>
                <a:tc>
                  <a:txBody>
                    <a:bodyPr/>
                    <a:lstStyle/>
                    <a:p>
                      <a:pPr algn="ctr"/>
                      <a:r>
                        <a:rPr lang="en-US" dirty="0"/>
                        <a:t>CAP Comparison</a:t>
                      </a:r>
                    </a:p>
                  </a:txBody>
                  <a:tcPr/>
                </a:tc>
                <a:tc>
                  <a:txBody>
                    <a:bodyPr/>
                    <a:lstStyle/>
                    <a:p>
                      <a:pPr algn="ctr"/>
                      <a:r>
                        <a:rPr lang="en-US" dirty="0"/>
                        <a:t>On Track?</a:t>
                      </a:r>
                    </a:p>
                  </a:txBody>
                  <a:tcPr/>
                </a:tc>
                <a:extLst>
                  <a:ext uri="{0D108BD9-81ED-4DB2-BD59-A6C34878D82A}">
                    <a16:rowId xmlns:a16="http://schemas.microsoft.com/office/drawing/2014/main" val="1383260962"/>
                  </a:ext>
                </a:extLst>
              </a:tr>
              <a:tr h="820574">
                <a:tc>
                  <a:txBody>
                    <a:bodyPr/>
                    <a:lstStyle/>
                    <a:p>
                      <a:r>
                        <a:rPr lang="en-US" dirty="0"/>
                        <a:t>VMT Comparison</a:t>
                      </a:r>
                    </a:p>
                  </a:txBody>
                  <a:tcPr/>
                </a:tc>
                <a:tc>
                  <a:txBody>
                    <a:bodyPr/>
                    <a:lstStyle/>
                    <a:p>
                      <a:r>
                        <a:rPr lang="en-US" dirty="0"/>
                        <a:t>2018 CAP 2015 – 2024 VMT Change: +3.1%</a:t>
                      </a:r>
                    </a:p>
                    <a:p>
                      <a:r>
                        <a:rPr lang="en-US" dirty="0"/>
                        <a:t>Actual 2015 – 2024 VMT Change: -12.0%</a:t>
                      </a:r>
                    </a:p>
                  </a:txBody>
                  <a:tcPr/>
                </a:tc>
                <a:tc>
                  <a:txBody>
                    <a:bodyPr/>
                    <a:lstStyle/>
                    <a:p>
                      <a:pPr algn="ctr"/>
                      <a:r>
                        <a:rPr lang="en-US" dirty="0"/>
                        <a:t>Yes</a:t>
                      </a:r>
                    </a:p>
                  </a:txBody>
                  <a:tcPr/>
                </a:tc>
                <a:extLst>
                  <a:ext uri="{0D108BD9-81ED-4DB2-BD59-A6C34878D82A}">
                    <a16:rowId xmlns:a16="http://schemas.microsoft.com/office/drawing/2014/main" val="1540184795"/>
                  </a:ext>
                </a:extLst>
              </a:tr>
              <a:tr h="0">
                <a:tc>
                  <a:txBody>
                    <a:bodyPr/>
                    <a:lstStyle/>
                    <a:p>
                      <a:r>
                        <a:rPr lang="en-US" dirty="0"/>
                        <a:t>Per Capita Emissions</a:t>
                      </a:r>
                    </a:p>
                  </a:txBody>
                  <a:tcPr/>
                </a:tc>
                <a:tc>
                  <a:txBody>
                    <a:bodyPr/>
                    <a:lstStyle/>
                    <a:p>
                      <a:r>
                        <a:rPr lang="en-US" dirty="0"/>
                        <a:t>2020 CAP Target: 8.8 MTCO</a:t>
                      </a:r>
                      <a:r>
                        <a:rPr lang="en-US" sz="1200" dirty="0"/>
                        <a:t>2e</a:t>
                      </a:r>
                      <a:r>
                        <a:rPr lang="en-US" sz="1800" dirty="0"/>
                        <a:t>/person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Latest 2020 Estimate: 5.76 </a:t>
                      </a:r>
                      <a:r>
                        <a:rPr lang="en-US" dirty="0"/>
                        <a:t>MTCO</a:t>
                      </a:r>
                      <a:r>
                        <a:rPr lang="en-US" sz="1200" dirty="0"/>
                        <a:t>2e</a:t>
                      </a:r>
                      <a:r>
                        <a:rPr lang="en-US" sz="1800" dirty="0"/>
                        <a:t>/person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Yes*</a:t>
                      </a:r>
                    </a:p>
                  </a:txBody>
                  <a:tcPr/>
                </a:tc>
                <a:extLst>
                  <a:ext uri="{0D108BD9-81ED-4DB2-BD59-A6C34878D82A}">
                    <a16:rowId xmlns:a16="http://schemas.microsoft.com/office/drawing/2014/main" val="2182997071"/>
                  </a:ext>
                </a:extLst>
              </a:tr>
              <a:tr h="370840">
                <a:tc>
                  <a:txBody>
                    <a:bodyPr/>
                    <a:lstStyle/>
                    <a:p>
                      <a:r>
                        <a:rPr lang="en-US" dirty="0"/>
                        <a:t>Solar Projects FY 2023/2024</a:t>
                      </a:r>
                    </a:p>
                  </a:txBody>
                  <a:tcPr/>
                </a:tc>
                <a:tc>
                  <a:txBody>
                    <a:bodyPr/>
                    <a:lstStyle/>
                    <a:p>
                      <a:r>
                        <a:rPr lang="en-US" dirty="0"/>
                        <a:t>Residential: 790 projects – 6.92 MW</a:t>
                      </a:r>
                    </a:p>
                    <a:p>
                      <a:r>
                        <a:rPr lang="en-US" dirty="0"/>
                        <a:t>Commercial: 15 projects – 8.10 MW</a:t>
                      </a:r>
                    </a:p>
                    <a:p>
                      <a:r>
                        <a:rPr lang="en-US" dirty="0"/>
                        <a:t>Ag/Dair: 19 projects – 13.78 MW</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Yes</a:t>
                      </a:r>
                    </a:p>
                  </a:txBody>
                  <a:tcPr/>
                </a:tc>
                <a:extLst>
                  <a:ext uri="{0D108BD9-81ED-4DB2-BD59-A6C34878D82A}">
                    <a16:rowId xmlns:a16="http://schemas.microsoft.com/office/drawing/2014/main" val="387673984"/>
                  </a:ext>
                </a:extLst>
              </a:tr>
              <a:tr h="370840">
                <a:tc>
                  <a:txBody>
                    <a:bodyPr/>
                    <a:lstStyle/>
                    <a:p>
                      <a:r>
                        <a:rPr lang="en-US" dirty="0"/>
                        <a:t>Amount Title 24 Exceeded (Compared to 2016 Title 24)</a:t>
                      </a:r>
                    </a:p>
                  </a:txBody>
                  <a:tcPr/>
                </a:tc>
                <a:tc>
                  <a:txBody>
                    <a:bodyPr/>
                    <a:lstStyle/>
                    <a:p>
                      <a:r>
                        <a:rPr lang="en-US" dirty="0"/>
                        <a:t>New Residential: 53% less grid energy</a:t>
                      </a:r>
                    </a:p>
                    <a:p>
                      <a:r>
                        <a:rPr lang="en-US" dirty="0"/>
                        <a:t>New Commercial: 10.7% less grid energy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Yes</a:t>
                      </a:r>
                    </a:p>
                  </a:txBody>
                  <a:tcPr/>
                </a:tc>
                <a:extLst>
                  <a:ext uri="{0D108BD9-81ED-4DB2-BD59-A6C34878D82A}">
                    <a16:rowId xmlns:a16="http://schemas.microsoft.com/office/drawing/2014/main" val="2457516334"/>
                  </a:ext>
                </a:extLst>
              </a:tr>
              <a:tr h="370840">
                <a:tc>
                  <a:txBody>
                    <a:bodyPr/>
                    <a:lstStyle/>
                    <a:p>
                      <a:r>
                        <a:rPr lang="en-US" dirty="0"/>
                        <a:t>Progress from water conservation measures</a:t>
                      </a:r>
                    </a:p>
                  </a:txBody>
                  <a:tcPr/>
                </a:tc>
                <a:tc>
                  <a:txBody>
                    <a:bodyPr/>
                    <a:lstStyle/>
                    <a:p>
                      <a:r>
                        <a:rPr lang="en-US" dirty="0"/>
                        <a:t>New development would achieve 20% reductions in landscape water use and indoor water use through compliance with regulations and the County’s Staged Water Conservation Program.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Yes*</a:t>
                      </a:r>
                    </a:p>
                  </a:txBody>
                  <a:tcPr/>
                </a:tc>
                <a:extLst>
                  <a:ext uri="{0D108BD9-81ED-4DB2-BD59-A6C34878D82A}">
                    <a16:rowId xmlns:a16="http://schemas.microsoft.com/office/drawing/2014/main" val="2330964704"/>
                  </a:ext>
                </a:extLst>
              </a:tr>
            </a:tbl>
          </a:graphicData>
        </a:graphic>
      </p:graphicFrame>
    </p:spTree>
    <p:extLst>
      <p:ext uri="{BB962C8B-B14F-4D97-AF65-F5344CB8AC3E}">
        <p14:creationId xmlns:p14="http://schemas.microsoft.com/office/powerpoint/2010/main" val="1711654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15D9B-C6D8-D8A9-D93D-671C9C13C151}"/>
              </a:ext>
            </a:extLst>
          </p:cNvPr>
          <p:cNvSpPr>
            <a:spLocks noGrp="1"/>
          </p:cNvSpPr>
          <p:nvPr>
            <p:ph type="title"/>
          </p:nvPr>
        </p:nvSpPr>
        <p:spPr>
          <a:xfrm>
            <a:off x="1219200" y="600397"/>
            <a:ext cx="9753600" cy="671605"/>
          </a:xfrm>
        </p:spPr>
        <p:txBody>
          <a:bodyPr>
            <a:noAutofit/>
          </a:bodyPr>
          <a:lstStyle/>
          <a:p>
            <a:r>
              <a:rPr lang="en-US" sz="4400" dirty="0"/>
              <a:t>Resources</a:t>
            </a:r>
          </a:p>
        </p:txBody>
      </p:sp>
      <p:sp>
        <p:nvSpPr>
          <p:cNvPr id="3" name="Content Placeholder 2">
            <a:extLst>
              <a:ext uri="{FF2B5EF4-FFF2-40B4-BE49-F238E27FC236}">
                <a16:creationId xmlns:a16="http://schemas.microsoft.com/office/drawing/2014/main" id="{681B0607-DE74-4E71-55D3-A7F2CB4073E6}"/>
              </a:ext>
            </a:extLst>
          </p:cNvPr>
          <p:cNvSpPr>
            <a:spLocks noGrp="1"/>
          </p:cNvSpPr>
          <p:nvPr>
            <p:ph idx="1"/>
          </p:nvPr>
        </p:nvSpPr>
        <p:spPr>
          <a:xfrm>
            <a:off x="1219200" y="1570762"/>
            <a:ext cx="9753600" cy="3539527"/>
          </a:xfrm>
        </p:spPr>
        <p:txBody>
          <a:bodyPr>
            <a:noAutofit/>
          </a:bodyPr>
          <a:lstStyle/>
          <a:p>
            <a:r>
              <a:rPr lang="en-US" sz="2800" dirty="0">
                <a:latin typeface="Calibri" panose="020F0502020204030204" pitchFamily="34" charset="0"/>
                <a:ea typeface="Calibri" panose="020F0502020204030204" pitchFamily="34" charset="0"/>
                <a:cs typeface="Calibri" panose="020F0502020204030204" pitchFamily="34" charset="0"/>
              </a:rPr>
              <a:t>Contact Information:</a:t>
            </a:r>
          </a:p>
          <a:p>
            <a:pPr lvl="1"/>
            <a:r>
              <a:rPr lang="en-US" sz="2800" dirty="0">
                <a:latin typeface="Calibri" panose="020F0502020204030204" pitchFamily="34" charset="0"/>
                <a:ea typeface="Calibri" panose="020F0502020204030204" pitchFamily="34" charset="0"/>
                <a:cs typeface="Calibri" panose="020F0502020204030204" pitchFamily="34" charset="0"/>
              </a:rPr>
              <a:t>Emily Gage Planner III: </a:t>
            </a:r>
            <a:r>
              <a:rPr lang="en-US" sz="2800" dirty="0">
                <a:latin typeface="Calibri" panose="020F0502020204030204" pitchFamily="34" charset="0"/>
                <a:ea typeface="Calibri" panose="020F0502020204030204" pitchFamily="34" charset="0"/>
                <a:cs typeface="Calibri" panose="020F0502020204030204" pitchFamily="34" charset="0"/>
                <a:hlinkClick r:id="rId2"/>
              </a:rPr>
              <a:t>Egage@tularecounty.ca.gov</a:t>
            </a:r>
            <a:endParaRPr lang="en-US" sz="2800" dirty="0">
              <a:latin typeface="Calibri" panose="020F0502020204030204" pitchFamily="34" charset="0"/>
              <a:ea typeface="Calibri" panose="020F0502020204030204" pitchFamily="34" charset="0"/>
              <a:cs typeface="Calibri" panose="020F0502020204030204" pitchFamily="34" charset="0"/>
            </a:endParaRPr>
          </a:p>
          <a:p>
            <a:pPr lvl="2"/>
            <a:r>
              <a:rPr lang="en-US" sz="2800" dirty="0">
                <a:latin typeface="Calibri" panose="020F0502020204030204" pitchFamily="34" charset="0"/>
                <a:ea typeface="Calibri" panose="020F0502020204030204" pitchFamily="34" charset="0"/>
                <a:cs typeface="Calibri" panose="020F0502020204030204" pitchFamily="34" charset="0"/>
              </a:rPr>
              <a:t>Or call at (559) 624-7083</a:t>
            </a:r>
          </a:p>
          <a:p>
            <a:pPr lvl="1"/>
            <a:r>
              <a:rPr lang="en-US" sz="2800" dirty="0">
                <a:latin typeface="Calibri" panose="020F0502020204030204" pitchFamily="34" charset="0"/>
                <a:ea typeface="Calibri" panose="020F0502020204030204" pitchFamily="34" charset="0"/>
                <a:cs typeface="Calibri" panose="020F0502020204030204" pitchFamily="34" charset="0"/>
              </a:rPr>
              <a:t>Email: </a:t>
            </a:r>
            <a:r>
              <a:rPr lang="en-US" sz="2800" dirty="0">
                <a:latin typeface="Calibri" panose="020F0502020204030204" pitchFamily="34" charset="0"/>
                <a:ea typeface="Calibri" panose="020F0502020204030204" pitchFamily="34" charset="0"/>
                <a:cs typeface="Calibri" panose="020F0502020204030204" pitchFamily="34" charset="0"/>
                <a:hlinkClick r:id="rId3"/>
              </a:rPr>
              <a:t>adaptationresiliencyplan@tularecounty.ca.gov</a:t>
            </a:r>
            <a:r>
              <a:rPr lang="en-US" sz="2800" dirty="0">
                <a:latin typeface="Calibri" panose="020F0502020204030204" pitchFamily="34" charset="0"/>
                <a:ea typeface="Calibri" panose="020F0502020204030204" pitchFamily="34" charset="0"/>
                <a:cs typeface="Calibri" panose="020F0502020204030204" pitchFamily="34" charset="0"/>
              </a:rPr>
              <a:t> </a:t>
            </a:r>
          </a:p>
          <a:p>
            <a:endParaRPr lang="en-US" sz="2800" dirty="0">
              <a:latin typeface="Calibri" panose="020F0502020204030204" pitchFamily="34" charset="0"/>
              <a:ea typeface="Calibri" panose="020F0502020204030204" pitchFamily="34" charset="0"/>
              <a:cs typeface="Calibri" panose="020F0502020204030204" pitchFamily="34" charset="0"/>
            </a:endParaRPr>
          </a:p>
          <a:p>
            <a:r>
              <a:rPr lang="en-US" sz="2800" dirty="0">
                <a:latin typeface="Calibri" panose="020F0502020204030204" pitchFamily="34" charset="0"/>
                <a:ea typeface="Calibri" panose="020F0502020204030204" pitchFamily="34" charset="0"/>
                <a:cs typeface="Calibri" panose="020F0502020204030204" pitchFamily="34" charset="0"/>
              </a:rPr>
              <a:t>Resources:</a:t>
            </a:r>
          </a:p>
          <a:p>
            <a:pPr lvl="1"/>
            <a:r>
              <a:rPr lang="en-US" sz="2800" dirty="0">
                <a:latin typeface="Calibri" panose="020F0502020204030204" pitchFamily="34" charset="0"/>
                <a:ea typeface="Calibri" panose="020F0502020204030204" pitchFamily="34" charset="0"/>
                <a:cs typeface="Calibri" panose="020F0502020204030204" pitchFamily="34" charset="0"/>
              </a:rPr>
              <a:t>RMA In The Works Monthly Newsletter </a:t>
            </a:r>
          </a:p>
        </p:txBody>
      </p:sp>
    </p:spTree>
    <p:extLst>
      <p:ext uri="{BB962C8B-B14F-4D97-AF65-F5344CB8AC3E}">
        <p14:creationId xmlns:p14="http://schemas.microsoft.com/office/powerpoint/2010/main" val="2770255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F41F1-C5AC-7953-5C79-FDD360C17DC1}"/>
              </a:ext>
            </a:extLst>
          </p:cNvPr>
          <p:cNvSpPr>
            <a:spLocks noGrp="1"/>
          </p:cNvSpPr>
          <p:nvPr>
            <p:ph type="title"/>
          </p:nvPr>
        </p:nvSpPr>
        <p:spPr>
          <a:xfrm>
            <a:off x="1219200" y="2659928"/>
            <a:ext cx="9753600" cy="769072"/>
          </a:xfrm>
        </p:spPr>
        <p:txBody>
          <a:bodyPr>
            <a:noAutofit/>
          </a:bodyPr>
          <a:lstStyle/>
          <a:p>
            <a:pPr algn="ctr"/>
            <a:r>
              <a:rPr lang="en-US" sz="5400" dirty="0">
                <a:latin typeface="Calibri" panose="020F0502020204030204" pitchFamily="34" charset="0"/>
                <a:ea typeface="Calibri" panose="020F0502020204030204" pitchFamily="34" charset="0"/>
                <a:cs typeface="Calibri" panose="020F0502020204030204" pitchFamily="34" charset="0"/>
              </a:rPr>
              <a:t>Vulnerability Assessment Scores</a:t>
            </a:r>
          </a:p>
        </p:txBody>
      </p:sp>
    </p:spTree>
    <p:extLst>
      <p:ext uri="{BB962C8B-B14F-4D97-AF65-F5344CB8AC3E}">
        <p14:creationId xmlns:p14="http://schemas.microsoft.com/office/powerpoint/2010/main" val="3388314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97709D-7C51-53E4-4706-38695F731CF8}"/>
              </a:ext>
            </a:extLst>
          </p:cNvPr>
          <p:cNvSpPr>
            <a:spLocks noGrp="1"/>
          </p:cNvSpPr>
          <p:nvPr>
            <p:ph type="title"/>
          </p:nvPr>
        </p:nvSpPr>
        <p:spPr>
          <a:xfrm>
            <a:off x="1219200" y="1958196"/>
            <a:ext cx="9753600" cy="740617"/>
          </a:xfrm>
        </p:spPr>
        <p:txBody>
          <a:bodyPr/>
          <a:lstStyle/>
          <a:p>
            <a:pPr algn="ctr"/>
            <a:r>
              <a:rPr lang="en-US" dirty="0"/>
              <a:t>Questions?</a:t>
            </a:r>
          </a:p>
        </p:txBody>
      </p:sp>
    </p:spTree>
    <p:extLst>
      <p:ext uri="{BB962C8B-B14F-4D97-AF65-F5344CB8AC3E}">
        <p14:creationId xmlns:p14="http://schemas.microsoft.com/office/powerpoint/2010/main" val="2528966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EB4D1-AA59-B50C-AD8D-838D82937834}"/>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28B0A4C9-0496-DD5B-486F-4C49D10E99BD}"/>
              </a:ext>
            </a:extLst>
          </p:cNvPr>
          <p:cNvSpPr txBox="1">
            <a:spLocks/>
          </p:cNvSpPr>
          <p:nvPr/>
        </p:nvSpPr>
        <p:spPr>
          <a:xfrm>
            <a:off x="6096000" y="1928583"/>
            <a:ext cx="5458964" cy="3539527"/>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latin typeface="Calibri" panose="020F0502020204030204" pitchFamily="34" charset="0"/>
              <a:ea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57F965D5-46C9-4F41-9B75-1FFFB56F0A96}"/>
              </a:ext>
            </a:extLst>
          </p:cNvPr>
          <p:cNvPicPr>
            <a:picLocks noChangeAspect="1"/>
          </p:cNvPicPr>
          <p:nvPr/>
        </p:nvPicPr>
        <p:blipFill>
          <a:blip r:embed="rId2"/>
          <a:stretch>
            <a:fillRect/>
          </a:stretch>
        </p:blipFill>
        <p:spPr>
          <a:xfrm>
            <a:off x="717757" y="2553114"/>
            <a:ext cx="10756486" cy="2290464"/>
          </a:xfrm>
          <a:prstGeom prst="rect">
            <a:avLst/>
          </a:prstGeom>
        </p:spPr>
      </p:pic>
      <p:sp>
        <p:nvSpPr>
          <p:cNvPr id="6" name="Title 1">
            <a:extLst>
              <a:ext uri="{FF2B5EF4-FFF2-40B4-BE49-F238E27FC236}">
                <a16:creationId xmlns:a16="http://schemas.microsoft.com/office/drawing/2014/main" id="{DDE6D256-5C6E-E856-8CA2-2EEFFE5B4DA8}"/>
              </a:ext>
            </a:extLst>
          </p:cNvPr>
          <p:cNvSpPr>
            <a:spLocks noGrp="1"/>
          </p:cNvSpPr>
          <p:nvPr>
            <p:ph type="title"/>
          </p:nvPr>
        </p:nvSpPr>
        <p:spPr>
          <a:xfrm>
            <a:off x="1219200" y="457201"/>
            <a:ext cx="9753600" cy="729402"/>
          </a:xfrm>
        </p:spPr>
        <p:txBody>
          <a:bodyPr>
            <a:normAutofit/>
          </a:bodyPr>
          <a:lstStyle/>
          <a:p>
            <a:r>
              <a:rPr lang="en-US" dirty="0">
                <a:latin typeface="Calibri" panose="020F0502020204030204" pitchFamily="34" charset="0"/>
                <a:ea typeface="Calibri" panose="020F0502020204030204" pitchFamily="34" charset="0"/>
                <a:cs typeface="Calibri" panose="020F0502020204030204" pitchFamily="34" charset="0"/>
              </a:rPr>
              <a:t>CARP Vulnerability Assessment</a:t>
            </a:r>
          </a:p>
        </p:txBody>
      </p:sp>
    </p:spTree>
    <p:extLst>
      <p:ext uri="{BB962C8B-B14F-4D97-AF65-F5344CB8AC3E}">
        <p14:creationId xmlns:p14="http://schemas.microsoft.com/office/powerpoint/2010/main" val="1843022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9F599-F141-BE25-0179-18BCA3E797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E538A9-933D-D2D7-0396-884AC86E5DC9}"/>
              </a:ext>
            </a:extLst>
          </p:cNvPr>
          <p:cNvSpPr>
            <a:spLocks noGrp="1"/>
          </p:cNvSpPr>
          <p:nvPr>
            <p:ph type="title"/>
          </p:nvPr>
        </p:nvSpPr>
        <p:spPr>
          <a:xfrm>
            <a:off x="436536" y="502920"/>
            <a:ext cx="9753600" cy="650557"/>
          </a:xfrm>
        </p:spPr>
        <p:txBody>
          <a:bodyPr>
            <a:normAutofit fontScale="90000"/>
          </a:bodyPr>
          <a:lstStyle/>
          <a:p>
            <a:r>
              <a:rPr lang="en-US" dirty="0">
                <a:latin typeface="Calibri" panose="020F0502020204030204" pitchFamily="34" charset="0"/>
                <a:ea typeface="Calibri" panose="020F0502020204030204" pitchFamily="34" charset="0"/>
                <a:cs typeface="Calibri" panose="020F0502020204030204" pitchFamily="34" charset="0"/>
              </a:rPr>
              <a:t>Finalized Vulnerability Scores</a:t>
            </a:r>
          </a:p>
        </p:txBody>
      </p:sp>
      <p:graphicFrame>
        <p:nvGraphicFramePr>
          <p:cNvPr id="3" name="Table 2">
            <a:extLst>
              <a:ext uri="{FF2B5EF4-FFF2-40B4-BE49-F238E27FC236}">
                <a16:creationId xmlns:a16="http://schemas.microsoft.com/office/drawing/2014/main" id="{1AD06ECD-2B76-46C7-74A3-79FCB888BF1C}"/>
              </a:ext>
            </a:extLst>
          </p:cNvPr>
          <p:cNvGraphicFramePr>
            <a:graphicFrameLocks noGrp="1"/>
          </p:cNvGraphicFramePr>
          <p:nvPr>
            <p:extLst>
              <p:ext uri="{D42A27DB-BD31-4B8C-83A1-F6EECF244321}">
                <p14:modId xmlns:p14="http://schemas.microsoft.com/office/powerpoint/2010/main" val="821174001"/>
              </p:ext>
            </p:extLst>
          </p:nvPr>
        </p:nvGraphicFramePr>
        <p:xfrm>
          <a:off x="704490" y="1580359"/>
          <a:ext cx="10783020" cy="4190140"/>
        </p:xfrm>
        <a:graphic>
          <a:graphicData uri="http://schemas.openxmlformats.org/drawingml/2006/table">
            <a:tbl>
              <a:tblPr firstRow="1" bandRow="1">
                <a:tableStyleId>{5C22544A-7EE6-4342-B048-85BDC9FD1C3A}</a:tableStyleId>
              </a:tblPr>
              <a:tblGrid>
                <a:gridCol w="1455250">
                  <a:extLst>
                    <a:ext uri="{9D8B030D-6E8A-4147-A177-3AD203B41FA5}">
                      <a16:colId xmlns:a16="http://schemas.microsoft.com/office/drawing/2014/main" val="3027271625"/>
                    </a:ext>
                  </a:extLst>
                </a:gridCol>
                <a:gridCol w="1698171">
                  <a:extLst>
                    <a:ext uri="{9D8B030D-6E8A-4147-A177-3AD203B41FA5}">
                      <a16:colId xmlns:a16="http://schemas.microsoft.com/office/drawing/2014/main" val="2004427049"/>
                    </a:ext>
                  </a:extLst>
                </a:gridCol>
                <a:gridCol w="1486220">
                  <a:extLst>
                    <a:ext uri="{9D8B030D-6E8A-4147-A177-3AD203B41FA5}">
                      <a16:colId xmlns:a16="http://schemas.microsoft.com/office/drawing/2014/main" val="4075711705"/>
                    </a:ext>
                  </a:extLst>
                </a:gridCol>
                <a:gridCol w="1613240">
                  <a:extLst>
                    <a:ext uri="{9D8B030D-6E8A-4147-A177-3AD203B41FA5}">
                      <a16:colId xmlns:a16="http://schemas.microsoft.com/office/drawing/2014/main" val="2878852351"/>
                    </a:ext>
                  </a:extLst>
                </a:gridCol>
                <a:gridCol w="1603169">
                  <a:extLst>
                    <a:ext uri="{9D8B030D-6E8A-4147-A177-3AD203B41FA5}">
                      <a16:colId xmlns:a16="http://schemas.microsoft.com/office/drawing/2014/main" val="2366941229"/>
                    </a:ext>
                  </a:extLst>
                </a:gridCol>
                <a:gridCol w="1535875">
                  <a:extLst>
                    <a:ext uri="{9D8B030D-6E8A-4147-A177-3AD203B41FA5}">
                      <a16:colId xmlns:a16="http://schemas.microsoft.com/office/drawing/2014/main" val="2203231862"/>
                    </a:ext>
                  </a:extLst>
                </a:gridCol>
                <a:gridCol w="1391095">
                  <a:extLst>
                    <a:ext uri="{9D8B030D-6E8A-4147-A177-3AD203B41FA5}">
                      <a16:colId xmlns:a16="http://schemas.microsoft.com/office/drawing/2014/main" val="199906256"/>
                    </a:ext>
                  </a:extLst>
                </a:gridCol>
              </a:tblGrid>
              <a:tr h="929928">
                <a:tc>
                  <a:txBody>
                    <a:bodyPr/>
                    <a:lstStyle/>
                    <a:p>
                      <a:pPr marL="0" algn="ctr" defTabSz="914400" rtl="0" eaLnBrk="1" latinLnBrk="0" hangingPunct="1"/>
                      <a:r>
                        <a:rPr lang="en-US" sz="1800" b="1" kern="1200" dirty="0">
                          <a:solidFill>
                            <a:schemeClr val="lt1"/>
                          </a:solidFill>
                          <a:latin typeface="Times New Roman" panose="02020603050405020304" pitchFamily="18" charset="0"/>
                          <a:ea typeface="+mn-ea"/>
                          <a:cs typeface="Times New Roman" panose="02020603050405020304" pitchFamily="18" charset="0"/>
                        </a:rPr>
                        <a:t>Hazard</a:t>
                      </a:r>
                    </a:p>
                  </a:txBody>
                  <a:tcPr/>
                </a:tc>
                <a:tc>
                  <a:txBody>
                    <a:bodyPr/>
                    <a:lstStyle/>
                    <a:p>
                      <a:pPr marL="0" algn="ctr" defTabSz="914400" rtl="0" eaLnBrk="1" latinLnBrk="0" hangingPunct="1"/>
                      <a:r>
                        <a:rPr lang="en-US" sz="1800" b="1" kern="1200" dirty="0">
                          <a:solidFill>
                            <a:schemeClr val="lt1"/>
                          </a:solidFill>
                          <a:latin typeface="Times New Roman" panose="02020603050405020304" pitchFamily="18" charset="0"/>
                          <a:ea typeface="+mn-ea"/>
                          <a:cs typeface="Times New Roman" panose="02020603050405020304" pitchFamily="18" charset="0"/>
                        </a:rPr>
                        <a:t>Vulnerability Score</a:t>
                      </a:r>
                    </a:p>
                  </a:txBody>
                  <a:tcPr/>
                </a:tc>
                <a:tc>
                  <a:txBody>
                    <a:bodyPr/>
                    <a:lstStyle/>
                    <a:p>
                      <a:pPr marL="0" algn="ctr" defTabSz="914400" rtl="0" eaLnBrk="1" latinLnBrk="0" hangingPunct="1"/>
                      <a:r>
                        <a:rPr lang="en-US" sz="1800" b="1" kern="1200" dirty="0">
                          <a:solidFill>
                            <a:schemeClr val="lt1"/>
                          </a:solidFill>
                          <a:latin typeface="Times New Roman" panose="02020603050405020304" pitchFamily="18" charset="0"/>
                          <a:ea typeface="+mn-ea"/>
                          <a:cs typeface="Times New Roman" panose="02020603050405020304" pitchFamily="18" charset="0"/>
                        </a:rPr>
                        <a:t>Geographic Extent</a:t>
                      </a:r>
                    </a:p>
                  </a:txBody>
                  <a:tcPr/>
                </a:tc>
                <a:tc>
                  <a:txBody>
                    <a:bodyPr/>
                    <a:lstStyle/>
                    <a:p>
                      <a:pPr marL="0" algn="ctr" defTabSz="914400" rtl="0" eaLnBrk="1" latinLnBrk="0" hangingPunct="1"/>
                      <a:r>
                        <a:rPr lang="en-US" sz="1800" b="1" kern="1200" dirty="0">
                          <a:solidFill>
                            <a:schemeClr val="lt1"/>
                          </a:solidFill>
                          <a:latin typeface="Times New Roman" panose="02020603050405020304" pitchFamily="18" charset="0"/>
                          <a:ea typeface="+mn-ea"/>
                          <a:cs typeface="Times New Roman" panose="02020603050405020304" pitchFamily="18" charset="0"/>
                        </a:rPr>
                        <a:t>Likelihood of Future Occurrences</a:t>
                      </a:r>
                    </a:p>
                  </a:txBody>
                  <a:tcPr/>
                </a:tc>
                <a:tc>
                  <a:txBody>
                    <a:bodyPr/>
                    <a:lstStyle/>
                    <a:p>
                      <a:pPr marL="0" algn="ctr" defTabSz="914400" rtl="0" eaLnBrk="1" latinLnBrk="0" hangingPunct="1"/>
                      <a:r>
                        <a:rPr lang="en-US" sz="1800" b="1" kern="1200" dirty="0">
                          <a:solidFill>
                            <a:schemeClr val="lt1"/>
                          </a:solidFill>
                          <a:latin typeface="Times New Roman" panose="02020603050405020304" pitchFamily="18" charset="0"/>
                          <a:ea typeface="+mn-ea"/>
                          <a:cs typeface="Times New Roman" panose="02020603050405020304" pitchFamily="18" charset="0"/>
                        </a:rPr>
                        <a:t>Magnitude/ Severity</a:t>
                      </a:r>
                    </a:p>
                  </a:txBody>
                  <a:tcPr/>
                </a:tc>
                <a:tc>
                  <a:txBody>
                    <a:bodyPr/>
                    <a:lstStyle/>
                    <a:p>
                      <a:pPr marL="0" algn="ctr" defTabSz="914400" rtl="0" eaLnBrk="1" latinLnBrk="0" hangingPunct="1"/>
                      <a:r>
                        <a:rPr lang="en-US" sz="1800" b="1" kern="1200" dirty="0">
                          <a:solidFill>
                            <a:schemeClr val="lt1"/>
                          </a:solidFill>
                          <a:latin typeface="Times New Roman" panose="02020603050405020304" pitchFamily="18" charset="0"/>
                          <a:ea typeface="+mn-ea"/>
                          <a:cs typeface="Times New Roman" panose="02020603050405020304" pitchFamily="18" charset="0"/>
                        </a:rPr>
                        <a:t>Significance</a:t>
                      </a:r>
                    </a:p>
                  </a:txBody>
                  <a:tcPr/>
                </a:tc>
                <a:tc>
                  <a:txBody>
                    <a:bodyPr/>
                    <a:lstStyle/>
                    <a:p>
                      <a:pPr marL="0" algn="ctr" defTabSz="914400" rtl="0" eaLnBrk="1" latinLnBrk="0" hangingPunct="1"/>
                      <a:r>
                        <a:rPr lang="en-US" sz="1800" b="1" kern="1200" dirty="0">
                          <a:solidFill>
                            <a:schemeClr val="lt1"/>
                          </a:solidFill>
                          <a:latin typeface="Times New Roman" panose="02020603050405020304" pitchFamily="18" charset="0"/>
                          <a:ea typeface="+mn-ea"/>
                          <a:cs typeface="Times New Roman" panose="02020603050405020304" pitchFamily="18" charset="0"/>
                        </a:rPr>
                        <a:t>Climate Change Influence</a:t>
                      </a:r>
                    </a:p>
                  </a:txBody>
                  <a:tcPr/>
                </a:tc>
                <a:extLst>
                  <a:ext uri="{0D108BD9-81ED-4DB2-BD59-A6C34878D82A}">
                    <a16:rowId xmlns:a16="http://schemas.microsoft.com/office/drawing/2014/main" val="4036088799"/>
                  </a:ext>
                </a:extLst>
              </a:tr>
              <a:tr h="539439">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Extreme Heat</a:t>
                      </a:r>
                    </a:p>
                  </a:txBody>
                  <a:tcPr/>
                </a:tc>
                <a:tc>
                  <a:txBody>
                    <a:bodyPr/>
                    <a:lstStyle/>
                    <a:p>
                      <a:pPr marL="0" algn="ctr" defTabSz="914400" rtl="0" eaLnBrk="1" latinLnBrk="0" hangingPunct="1"/>
                      <a:r>
                        <a:rPr lang="en-US" sz="1800" kern="1200" dirty="0">
                          <a:solidFill>
                            <a:srgbClr val="FF0000"/>
                          </a:solidFill>
                          <a:latin typeface="Times New Roman" panose="02020603050405020304" pitchFamily="18" charset="0"/>
                          <a:ea typeface="+mn-ea"/>
                          <a:cs typeface="Times New Roman" panose="02020603050405020304" pitchFamily="18" charset="0"/>
                        </a:rPr>
                        <a:t>4</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Extensive</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Highly Likely</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Limited</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Medium</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Medium</a:t>
                      </a:r>
                    </a:p>
                  </a:txBody>
                  <a:tcPr/>
                </a:tc>
                <a:extLst>
                  <a:ext uri="{0D108BD9-81ED-4DB2-BD59-A6C34878D82A}">
                    <a16:rowId xmlns:a16="http://schemas.microsoft.com/office/drawing/2014/main" val="2368331012"/>
                  </a:ext>
                </a:extLst>
              </a:tr>
              <a:tr h="770627">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Severe Drought</a:t>
                      </a:r>
                    </a:p>
                  </a:txBody>
                  <a:tcPr/>
                </a:tc>
                <a:tc>
                  <a:txBody>
                    <a:bodyPr/>
                    <a:lstStyle/>
                    <a:p>
                      <a:pPr marL="0" algn="ctr" defTabSz="914400" rtl="0" eaLnBrk="1" latinLnBrk="0" hangingPunct="1"/>
                      <a:r>
                        <a:rPr lang="en-US" sz="1800" kern="1200" dirty="0">
                          <a:solidFill>
                            <a:srgbClr val="FF0000"/>
                          </a:solidFill>
                          <a:latin typeface="Times New Roman" panose="02020603050405020304" pitchFamily="18" charset="0"/>
                          <a:ea typeface="+mn-ea"/>
                          <a:cs typeface="Times New Roman" panose="02020603050405020304" pitchFamily="18" charset="0"/>
                        </a:rPr>
                        <a:t>5</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Extensive</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Likely</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Critical</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High</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High</a:t>
                      </a:r>
                    </a:p>
                  </a:txBody>
                  <a:tcPr/>
                </a:tc>
                <a:extLst>
                  <a:ext uri="{0D108BD9-81ED-4DB2-BD59-A6C34878D82A}">
                    <a16:rowId xmlns:a16="http://schemas.microsoft.com/office/drawing/2014/main" val="2562870590"/>
                  </a:ext>
                </a:extLst>
              </a:tr>
              <a:tr h="539439">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Wildfires</a:t>
                      </a:r>
                    </a:p>
                  </a:txBody>
                  <a:tcPr/>
                </a:tc>
                <a:tc>
                  <a:txBody>
                    <a:bodyPr/>
                    <a:lstStyle/>
                    <a:p>
                      <a:pPr marL="0" algn="ctr" defTabSz="914400" rtl="0" eaLnBrk="1" latinLnBrk="0" hangingPunct="1"/>
                      <a:r>
                        <a:rPr lang="en-US" sz="1800" kern="1200" dirty="0">
                          <a:solidFill>
                            <a:srgbClr val="FF0000"/>
                          </a:solidFill>
                          <a:latin typeface="Times New Roman" panose="02020603050405020304" pitchFamily="18" charset="0"/>
                          <a:ea typeface="+mn-ea"/>
                          <a:cs typeface="Times New Roman" panose="02020603050405020304" pitchFamily="18" charset="0"/>
                        </a:rPr>
                        <a:t>4.5</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Extensive</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Highly Likely</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Critical</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High</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High</a:t>
                      </a:r>
                    </a:p>
                  </a:txBody>
                  <a:tcPr/>
                </a:tc>
                <a:extLst>
                  <a:ext uri="{0D108BD9-81ED-4DB2-BD59-A6C34878D82A}">
                    <a16:rowId xmlns:a16="http://schemas.microsoft.com/office/drawing/2014/main" val="3683865386"/>
                  </a:ext>
                </a:extLst>
              </a:tr>
              <a:tr h="617649">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Extreme Precipitation</a:t>
                      </a:r>
                    </a:p>
                  </a:txBody>
                  <a:tcPr/>
                </a:tc>
                <a:tc>
                  <a:txBody>
                    <a:bodyPr/>
                    <a:lstStyle/>
                    <a:p>
                      <a:pPr marL="0" algn="ctr" defTabSz="914400" rtl="0" eaLnBrk="1" latinLnBrk="0" hangingPunct="1"/>
                      <a:r>
                        <a:rPr lang="en-US" sz="1800" kern="1200" dirty="0">
                          <a:solidFill>
                            <a:srgbClr val="FF0000"/>
                          </a:solidFill>
                          <a:latin typeface="Times New Roman" panose="02020603050405020304" pitchFamily="18" charset="0"/>
                          <a:ea typeface="+mn-ea"/>
                          <a:cs typeface="Times New Roman" panose="02020603050405020304" pitchFamily="18" charset="0"/>
                        </a:rPr>
                        <a:t>4</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Extensive</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Occasional</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Limited</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Medium</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Medium</a:t>
                      </a:r>
                    </a:p>
                  </a:txBody>
                  <a:tcPr/>
                </a:tc>
                <a:extLst>
                  <a:ext uri="{0D108BD9-81ED-4DB2-BD59-A6C34878D82A}">
                    <a16:rowId xmlns:a16="http://schemas.microsoft.com/office/drawing/2014/main" val="1354725359"/>
                  </a:ext>
                </a:extLst>
              </a:tr>
              <a:tr h="770627">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Flooding</a:t>
                      </a:r>
                    </a:p>
                  </a:txBody>
                  <a:tcPr/>
                </a:tc>
                <a:tc>
                  <a:txBody>
                    <a:bodyPr/>
                    <a:lstStyle/>
                    <a:p>
                      <a:pPr marL="0" algn="ctr" defTabSz="914400" rtl="0" eaLnBrk="1" latinLnBrk="0" hangingPunct="1"/>
                      <a:r>
                        <a:rPr lang="en-US" sz="1800" kern="1200" dirty="0">
                          <a:solidFill>
                            <a:srgbClr val="FF0000"/>
                          </a:solidFill>
                          <a:latin typeface="Times New Roman" panose="02020603050405020304" pitchFamily="18" charset="0"/>
                          <a:ea typeface="+mn-ea"/>
                          <a:cs typeface="Times New Roman" panose="02020603050405020304" pitchFamily="18" charset="0"/>
                        </a:rPr>
                        <a:t>5</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Limited</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Occasional/ Highly Likely</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Limited</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Medium</a:t>
                      </a:r>
                    </a:p>
                  </a:txBody>
                  <a:tcPr/>
                </a:tc>
                <a:tc>
                  <a:txBody>
                    <a:bodyPr/>
                    <a:lstStyle/>
                    <a:p>
                      <a:pPr marL="0" algn="ctr" defTabSz="914400" rtl="0" eaLnBrk="1" latinLnBrk="0" hangingPunct="1"/>
                      <a:r>
                        <a:rPr lang="en-US" sz="1800" kern="1200" dirty="0">
                          <a:solidFill>
                            <a:schemeClr val="dk1"/>
                          </a:solidFill>
                          <a:latin typeface="Times New Roman" panose="02020603050405020304" pitchFamily="18" charset="0"/>
                          <a:ea typeface="+mn-ea"/>
                          <a:cs typeface="Times New Roman" panose="02020603050405020304" pitchFamily="18" charset="0"/>
                        </a:rPr>
                        <a:t>Medium</a:t>
                      </a:r>
                    </a:p>
                  </a:txBody>
                  <a:tcPr/>
                </a:tc>
                <a:extLst>
                  <a:ext uri="{0D108BD9-81ED-4DB2-BD59-A6C34878D82A}">
                    <a16:rowId xmlns:a16="http://schemas.microsoft.com/office/drawing/2014/main" val="358659725"/>
                  </a:ext>
                </a:extLst>
              </a:tr>
            </a:tbl>
          </a:graphicData>
        </a:graphic>
      </p:graphicFrame>
    </p:spTree>
    <p:extLst>
      <p:ext uri="{BB962C8B-B14F-4D97-AF65-F5344CB8AC3E}">
        <p14:creationId xmlns:p14="http://schemas.microsoft.com/office/powerpoint/2010/main" val="3599043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4E113-D5C1-80C6-25E3-886AF57FE8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324000-9693-8BD6-A063-58B7649D2A76}"/>
              </a:ext>
            </a:extLst>
          </p:cNvPr>
          <p:cNvSpPr>
            <a:spLocks noGrp="1"/>
          </p:cNvSpPr>
          <p:nvPr>
            <p:ph type="title"/>
          </p:nvPr>
        </p:nvSpPr>
        <p:spPr>
          <a:xfrm>
            <a:off x="471041" y="399403"/>
            <a:ext cx="9753600" cy="650557"/>
          </a:xfrm>
        </p:spPr>
        <p:txBody>
          <a:bodyPr>
            <a:normAutofit fontScale="90000"/>
          </a:bodyPr>
          <a:lstStyle/>
          <a:p>
            <a:r>
              <a:rPr lang="en-US" dirty="0">
                <a:latin typeface="Calibri" panose="020F0502020204030204" pitchFamily="34" charset="0"/>
                <a:ea typeface="Calibri" panose="020F0502020204030204" pitchFamily="34" charset="0"/>
                <a:cs typeface="Calibri" panose="020F0502020204030204" pitchFamily="34" charset="0"/>
              </a:rPr>
              <a:t>Finalized Vulnerability Scores</a:t>
            </a:r>
          </a:p>
        </p:txBody>
      </p:sp>
      <p:graphicFrame>
        <p:nvGraphicFramePr>
          <p:cNvPr id="3" name="Table 2">
            <a:extLst>
              <a:ext uri="{FF2B5EF4-FFF2-40B4-BE49-F238E27FC236}">
                <a16:creationId xmlns:a16="http://schemas.microsoft.com/office/drawing/2014/main" id="{3827F216-B8E8-7991-A513-F77A6329B5F7}"/>
              </a:ext>
            </a:extLst>
          </p:cNvPr>
          <p:cNvGraphicFramePr>
            <a:graphicFrameLocks noGrp="1"/>
          </p:cNvGraphicFramePr>
          <p:nvPr>
            <p:extLst>
              <p:ext uri="{D42A27DB-BD31-4B8C-83A1-F6EECF244321}">
                <p14:modId xmlns:p14="http://schemas.microsoft.com/office/powerpoint/2010/main" val="1322876068"/>
              </p:ext>
            </p:extLst>
          </p:nvPr>
        </p:nvGraphicFramePr>
        <p:xfrm>
          <a:off x="455043" y="1127598"/>
          <a:ext cx="11281913" cy="5360798"/>
        </p:xfrm>
        <a:graphic>
          <a:graphicData uri="http://schemas.openxmlformats.org/drawingml/2006/table">
            <a:tbl>
              <a:tblPr firstRow="1" bandRow="1">
                <a:tableStyleId>{5C22544A-7EE6-4342-B048-85BDC9FD1C3A}</a:tableStyleId>
              </a:tblPr>
              <a:tblGrid>
                <a:gridCol w="1810110">
                  <a:extLst>
                    <a:ext uri="{9D8B030D-6E8A-4147-A177-3AD203B41FA5}">
                      <a16:colId xmlns:a16="http://schemas.microsoft.com/office/drawing/2014/main" val="3027271625"/>
                    </a:ext>
                  </a:extLst>
                </a:gridCol>
                <a:gridCol w="1463584">
                  <a:extLst>
                    <a:ext uri="{9D8B030D-6E8A-4147-A177-3AD203B41FA5}">
                      <a16:colId xmlns:a16="http://schemas.microsoft.com/office/drawing/2014/main" val="2004427049"/>
                    </a:ext>
                  </a:extLst>
                </a:gridCol>
                <a:gridCol w="1559973">
                  <a:extLst>
                    <a:ext uri="{9D8B030D-6E8A-4147-A177-3AD203B41FA5}">
                      <a16:colId xmlns:a16="http://schemas.microsoft.com/office/drawing/2014/main" val="4075711705"/>
                    </a:ext>
                  </a:extLst>
                </a:gridCol>
                <a:gridCol w="1693297">
                  <a:extLst>
                    <a:ext uri="{9D8B030D-6E8A-4147-A177-3AD203B41FA5}">
                      <a16:colId xmlns:a16="http://schemas.microsoft.com/office/drawing/2014/main" val="2878852351"/>
                    </a:ext>
                  </a:extLst>
                </a:gridCol>
                <a:gridCol w="1682726">
                  <a:extLst>
                    <a:ext uri="{9D8B030D-6E8A-4147-A177-3AD203B41FA5}">
                      <a16:colId xmlns:a16="http://schemas.microsoft.com/office/drawing/2014/main" val="2366941229"/>
                    </a:ext>
                  </a:extLst>
                </a:gridCol>
                <a:gridCol w="1612094">
                  <a:extLst>
                    <a:ext uri="{9D8B030D-6E8A-4147-A177-3AD203B41FA5}">
                      <a16:colId xmlns:a16="http://schemas.microsoft.com/office/drawing/2014/main" val="2203231862"/>
                    </a:ext>
                  </a:extLst>
                </a:gridCol>
                <a:gridCol w="1460129">
                  <a:extLst>
                    <a:ext uri="{9D8B030D-6E8A-4147-A177-3AD203B41FA5}">
                      <a16:colId xmlns:a16="http://schemas.microsoft.com/office/drawing/2014/main" val="199906256"/>
                    </a:ext>
                  </a:extLst>
                </a:gridCol>
              </a:tblGrid>
              <a:tr h="783915">
                <a:tc>
                  <a:txBody>
                    <a:bodyPr/>
                    <a:lstStyle/>
                    <a:p>
                      <a:pPr algn="ctr"/>
                      <a:r>
                        <a:rPr lang="en-US" sz="1600" dirty="0">
                          <a:latin typeface="Times New Roman" panose="02020603050405020304" pitchFamily="18" charset="0"/>
                          <a:cs typeface="Times New Roman" panose="02020603050405020304" pitchFamily="18" charset="0"/>
                        </a:rPr>
                        <a:t>Hazard</a:t>
                      </a:r>
                    </a:p>
                  </a:txBody>
                  <a:tcPr/>
                </a:tc>
                <a:tc>
                  <a:txBody>
                    <a:bodyPr/>
                    <a:lstStyle/>
                    <a:p>
                      <a:pPr algn="ctr"/>
                      <a:r>
                        <a:rPr lang="en-US" sz="1600" dirty="0">
                          <a:latin typeface="Times New Roman" panose="02020603050405020304" pitchFamily="18" charset="0"/>
                          <a:cs typeface="Times New Roman" panose="02020603050405020304" pitchFamily="18" charset="0"/>
                        </a:rPr>
                        <a:t>Vulnerability Score</a:t>
                      </a:r>
                    </a:p>
                  </a:txBody>
                  <a:tcPr/>
                </a:tc>
                <a:tc>
                  <a:txBody>
                    <a:bodyPr/>
                    <a:lstStyle/>
                    <a:p>
                      <a:pPr algn="ctr"/>
                      <a:r>
                        <a:rPr lang="en-US" sz="1600" dirty="0">
                          <a:latin typeface="Times New Roman" panose="02020603050405020304" pitchFamily="18" charset="0"/>
                          <a:cs typeface="Times New Roman" panose="02020603050405020304" pitchFamily="18" charset="0"/>
                        </a:rPr>
                        <a:t>Geographic Extent</a:t>
                      </a:r>
                    </a:p>
                  </a:txBody>
                  <a:tcPr/>
                </a:tc>
                <a:tc>
                  <a:txBody>
                    <a:bodyPr/>
                    <a:lstStyle/>
                    <a:p>
                      <a:pPr algn="ctr"/>
                      <a:r>
                        <a:rPr lang="en-US" sz="1600" dirty="0">
                          <a:latin typeface="Times New Roman" panose="02020603050405020304" pitchFamily="18" charset="0"/>
                          <a:cs typeface="Times New Roman" panose="02020603050405020304" pitchFamily="18" charset="0"/>
                        </a:rPr>
                        <a:t>Likelihood of Future Occurrences</a:t>
                      </a:r>
                    </a:p>
                  </a:txBody>
                  <a:tcPr/>
                </a:tc>
                <a:tc>
                  <a:txBody>
                    <a:bodyPr/>
                    <a:lstStyle/>
                    <a:p>
                      <a:pPr algn="ctr"/>
                      <a:r>
                        <a:rPr lang="en-US" sz="1600" dirty="0">
                          <a:latin typeface="Times New Roman" panose="02020603050405020304" pitchFamily="18" charset="0"/>
                          <a:cs typeface="Times New Roman" panose="02020603050405020304" pitchFamily="18" charset="0"/>
                        </a:rPr>
                        <a:t>Magnitude/ Severity</a:t>
                      </a:r>
                    </a:p>
                  </a:txBody>
                  <a:tcPr/>
                </a:tc>
                <a:tc>
                  <a:txBody>
                    <a:bodyPr/>
                    <a:lstStyle/>
                    <a:p>
                      <a:pPr algn="ctr"/>
                      <a:r>
                        <a:rPr lang="en-US" sz="1600" dirty="0">
                          <a:latin typeface="Times New Roman" panose="02020603050405020304" pitchFamily="18" charset="0"/>
                          <a:cs typeface="Times New Roman" panose="02020603050405020304" pitchFamily="18" charset="0"/>
                        </a:rPr>
                        <a:t>Significance</a:t>
                      </a:r>
                    </a:p>
                  </a:txBody>
                  <a:tcPr/>
                </a:tc>
                <a:tc>
                  <a:txBody>
                    <a:bodyPr/>
                    <a:lstStyle/>
                    <a:p>
                      <a:pPr algn="ctr"/>
                      <a:r>
                        <a:rPr lang="en-US" sz="1600" dirty="0">
                          <a:latin typeface="Times New Roman" panose="02020603050405020304" pitchFamily="18" charset="0"/>
                          <a:cs typeface="Times New Roman" panose="02020603050405020304" pitchFamily="18" charset="0"/>
                        </a:rPr>
                        <a:t>Climate Change Influence</a:t>
                      </a:r>
                    </a:p>
                  </a:txBody>
                  <a:tcPr/>
                </a:tc>
                <a:extLst>
                  <a:ext uri="{0D108BD9-81ED-4DB2-BD59-A6C34878D82A}">
                    <a16:rowId xmlns:a16="http://schemas.microsoft.com/office/drawing/2014/main" val="4036088799"/>
                  </a:ext>
                </a:extLst>
              </a:tr>
              <a:tr h="547899">
                <a:tc>
                  <a:txBody>
                    <a:bodyPr/>
                    <a:lstStyle/>
                    <a:p>
                      <a:r>
                        <a:rPr lang="en-US" sz="1600" dirty="0">
                          <a:latin typeface="Times New Roman" panose="02020603050405020304" pitchFamily="18" charset="0"/>
                          <a:cs typeface="Times New Roman" panose="02020603050405020304" pitchFamily="18" charset="0"/>
                        </a:rPr>
                        <a:t>Agricultural Hazards</a:t>
                      </a:r>
                    </a:p>
                  </a:txBody>
                  <a:tcPr/>
                </a:tc>
                <a:tc>
                  <a:txBody>
                    <a:bodyPr/>
                    <a:lstStyle/>
                    <a:p>
                      <a:pPr algn="ctr"/>
                      <a:r>
                        <a:rPr lang="en-US" sz="1600" dirty="0">
                          <a:solidFill>
                            <a:srgbClr val="FF0000"/>
                          </a:solidFill>
                          <a:latin typeface="Times New Roman" panose="02020603050405020304" pitchFamily="18" charset="0"/>
                          <a:cs typeface="Times New Roman" panose="02020603050405020304" pitchFamily="18" charset="0"/>
                        </a:rPr>
                        <a:t>3.5</a:t>
                      </a:r>
                    </a:p>
                  </a:txBody>
                  <a:tcPr/>
                </a:tc>
                <a:tc>
                  <a:txBody>
                    <a:bodyPr/>
                    <a:lstStyle/>
                    <a:p>
                      <a:r>
                        <a:rPr lang="en-US" sz="1600" dirty="0">
                          <a:latin typeface="Times New Roman" panose="02020603050405020304" pitchFamily="18" charset="0"/>
                          <a:cs typeface="Times New Roman" panose="02020603050405020304" pitchFamily="18" charset="0"/>
                        </a:rPr>
                        <a:t>Significant</a:t>
                      </a:r>
                    </a:p>
                  </a:txBody>
                  <a:tcPr/>
                </a:tc>
                <a:tc>
                  <a:txBody>
                    <a:bodyPr/>
                    <a:lstStyle/>
                    <a:p>
                      <a:r>
                        <a:rPr lang="en-US" sz="1600" dirty="0">
                          <a:latin typeface="Times New Roman" panose="02020603050405020304" pitchFamily="18" charset="0"/>
                          <a:cs typeface="Times New Roman" panose="02020603050405020304" pitchFamily="18" charset="0"/>
                        </a:rPr>
                        <a:t>Highly Likely</a:t>
                      </a:r>
                    </a:p>
                  </a:txBody>
                  <a:tcPr/>
                </a:tc>
                <a:tc>
                  <a:txBody>
                    <a:bodyPr/>
                    <a:lstStyle/>
                    <a:p>
                      <a:r>
                        <a:rPr lang="en-US" sz="1600" dirty="0">
                          <a:latin typeface="Times New Roman" panose="02020603050405020304" pitchFamily="18" charset="0"/>
                          <a:cs typeface="Times New Roman" panose="02020603050405020304" pitchFamily="18" charset="0"/>
                        </a:rPr>
                        <a:t>Critical</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extLst>
                  <a:ext uri="{0D108BD9-81ED-4DB2-BD59-A6C34878D82A}">
                    <a16:rowId xmlns:a16="http://schemas.microsoft.com/office/drawing/2014/main" val="2368331012"/>
                  </a:ext>
                </a:extLst>
              </a:tr>
              <a:tr h="319309">
                <a:tc>
                  <a:txBody>
                    <a:bodyPr/>
                    <a:lstStyle/>
                    <a:p>
                      <a:r>
                        <a:rPr lang="en-US" sz="1600" dirty="0">
                          <a:latin typeface="Times New Roman" panose="02020603050405020304" pitchFamily="18" charset="0"/>
                          <a:cs typeface="Times New Roman" panose="02020603050405020304" pitchFamily="18" charset="0"/>
                        </a:rPr>
                        <a:t>Avalanche</a:t>
                      </a:r>
                    </a:p>
                  </a:txBody>
                  <a:tcPr/>
                </a:tc>
                <a:tc>
                  <a:txBody>
                    <a:bodyPr/>
                    <a:lstStyle/>
                    <a:p>
                      <a:pPr algn="ctr"/>
                      <a:r>
                        <a:rPr lang="en-US" sz="1600" dirty="0">
                          <a:solidFill>
                            <a:srgbClr val="FF0000"/>
                          </a:solidFill>
                          <a:latin typeface="Times New Roman" panose="02020603050405020304" pitchFamily="18" charset="0"/>
                          <a:cs typeface="Times New Roman" panose="02020603050405020304" pitchFamily="18" charset="0"/>
                        </a:rPr>
                        <a:t>2.5</a:t>
                      </a:r>
                    </a:p>
                  </a:txBody>
                  <a:tcPr/>
                </a:tc>
                <a:tc>
                  <a:txBody>
                    <a:bodyPr/>
                    <a:lstStyle/>
                    <a:p>
                      <a:r>
                        <a:rPr lang="en-US" sz="1600" dirty="0">
                          <a:latin typeface="Times New Roman" panose="02020603050405020304" pitchFamily="18" charset="0"/>
                          <a:cs typeface="Times New Roman" panose="02020603050405020304" pitchFamily="18" charset="0"/>
                        </a:rPr>
                        <a:t>Limited</a:t>
                      </a:r>
                    </a:p>
                  </a:txBody>
                  <a:tcPr/>
                </a:tc>
                <a:tc>
                  <a:txBody>
                    <a:bodyPr/>
                    <a:lstStyle/>
                    <a:p>
                      <a:r>
                        <a:rPr lang="en-US" sz="1600" dirty="0">
                          <a:latin typeface="Times New Roman" panose="02020603050405020304" pitchFamily="18" charset="0"/>
                          <a:cs typeface="Times New Roman" panose="02020603050405020304" pitchFamily="18" charset="0"/>
                        </a:rPr>
                        <a:t>Likely</a:t>
                      </a:r>
                    </a:p>
                  </a:txBody>
                  <a:tcPr/>
                </a:tc>
                <a:tc>
                  <a:txBody>
                    <a:bodyPr/>
                    <a:lstStyle/>
                    <a:p>
                      <a:r>
                        <a:rPr lang="en-US" sz="1600" dirty="0">
                          <a:latin typeface="Times New Roman" panose="02020603050405020304" pitchFamily="18" charset="0"/>
                          <a:cs typeface="Times New Roman" panose="02020603050405020304" pitchFamily="18" charset="0"/>
                        </a:rPr>
                        <a:t>Limited</a:t>
                      </a:r>
                    </a:p>
                  </a:txBody>
                  <a:tcPr/>
                </a:tc>
                <a:tc>
                  <a:txBody>
                    <a:bodyPr/>
                    <a:lstStyle/>
                    <a:p>
                      <a:r>
                        <a:rPr lang="en-US" sz="1600" dirty="0">
                          <a:latin typeface="Times New Roman" panose="02020603050405020304" pitchFamily="18" charset="0"/>
                          <a:cs typeface="Times New Roman" panose="02020603050405020304" pitchFamily="18" charset="0"/>
                        </a:rPr>
                        <a:t>Low</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extLst>
                  <a:ext uri="{0D108BD9-81ED-4DB2-BD59-A6C34878D82A}">
                    <a16:rowId xmlns:a16="http://schemas.microsoft.com/office/drawing/2014/main" val="2562870590"/>
                  </a:ext>
                </a:extLst>
              </a:tr>
              <a:tr h="390226">
                <a:tc>
                  <a:txBody>
                    <a:bodyPr/>
                    <a:lstStyle/>
                    <a:p>
                      <a:r>
                        <a:rPr lang="en-US" sz="1600" dirty="0">
                          <a:latin typeface="Times New Roman" panose="02020603050405020304" pitchFamily="18" charset="0"/>
                          <a:cs typeface="Times New Roman" panose="02020603050405020304" pitchFamily="18" charset="0"/>
                        </a:rPr>
                        <a:t>Dam Inundation</a:t>
                      </a:r>
                    </a:p>
                  </a:txBody>
                  <a:tcPr/>
                </a:tc>
                <a:tc>
                  <a:txBody>
                    <a:bodyPr/>
                    <a:lstStyle/>
                    <a:p>
                      <a:pPr algn="ctr"/>
                      <a:r>
                        <a:rPr lang="en-US" sz="1600" dirty="0">
                          <a:solidFill>
                            <a:srgbClr val="FF0000"/>
                          </a:solidFill>
                          <a:latin typeface="Times New Roman" panose="02020603050405020304" pitchFamily="18" charset="0"/>
                          <a:cs typeface="Times New Roman" panose="02020603050405020304" pitchFamily="18" charset="0"/>
                        </a:rPr>
                        <a:t>3</a:t>
                      </a:r>
                    </a:p>
                  </a:txBody>
                  <a:tcPr/>
                </a:tc>
                <a:tc>
                  <a:txBody>
                    <a:bodyPr/>
                    <a:lstStyle/>
                    <a:p>
                      <a:r>
                        <a:rPr lang="en-US" sz="1600" dirty="0">
                          <a:latin typeface="Times New Roman" panose="02020603050405020304" pitchFamily="18" charset="0"/>
                          <a:cs typeface="Times New Roman" panose="02020603050405020304" pitchFamily="18" charset="0"/>
                        </a:rPr>
                        <a:t>Significant</a:t>
                      </a:r>
                    </a:p>
                  </a:txBody>
                  <a:tcPr/>
                </a:tc>
                <a:tc>
                  <a:txBody>
                    <a:bodyPr/>
                    <a:lstStyle/>
                    <a:p>
                      <a:r>
                        <a:rPr lang="en-US" sz="1600" dirty="0">
                          <a:latin typeface="Times New Roman" panose="02020603050405020304" pitchFamily="18" charset="0"/>
                          <a:cs typeface="Times New Roman" panose="02020603050405020304" pitchFamily="18" charset="0"/>
                        </a:rPr>
                        <a:t>Occasional</a:t>
                      </a:r>
                    </a:p>
                  </a:txBody>
                  <a:tcPr/>
                </a:tc>
                <a:tc>
                  <a:txBody>
                    <a:bodyPr/>
                    <a:lstStyle/>
                    <a:p>
                      <a:r>
                        <a:rPr lang="en-US" sz="1600" dirty="0">
                          <a:latin typeface="Times New Roman" panose="02020603050405020304" pitchFamily="18" charset="0"/>
                          <a:cs typeface="Times New Roman" panose="02020603050405020304" pitchFamily="18" charset="0"/>
                        </a:rPr>
                        <a:t>Critical</a:t>
                      </a:r>
                    </a:p>
                  </a:txBody>
                  <a:tcPr/>
                </a:tc>
                <a:tc>
                  <a:txBody>
                    <a:bodyPr/>
                    <a:lstStyle/>
                    <a:p>
                      <a:r>
                        <a:rPr lang="en-US" sz="1600" dirty="0">
                          <a:latin typeface="Times New Roman" panose="02020603050405020304" pitchFamily="18" charset="0"/>
                          <a:cs typeface="Times New Roman" panose="02020603050405020304" pitchFamily="18" charset="0"/>
                        </a:rPr>
                        <a:t>High</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extLst>
                  <a:ext uri="{0D108BD9-81ED-4DB2-BD59-A6C34878D82A}">
                    <a16:rowId xmlns:a16="http://schemas.microsoft.com/office/drawing/2014/main" val="1354725359"/>
                  </a:ext>
                </a:extLst>
              </a:tr>
              <a:tr h="317204">
                <a:tc>
                  <a:txBody>
                    <a:bodyPr/>
                    <a:lstStyle/>
                    <a:p>
                      <a:r>
                        <a:rPr lang="en-US" sz="1600" dirty="0">
                          <a:latin typeface="Times New Roman" panose="02020603050405020304" pitchFamily="18" charset="0"/>
                          <a:cs typeface="Times New Roman" panose="02020603050405020304" pitchFamily="18" charset="0"/>
                        </a:rPr>
                        <a:t>Earthquake</a:t>
                      </a:r>
                    </a:p>
                  </a:txBody>
                  <a:tcPr/>
                </a:tc>
                <a:tc>
                  <a:txBody>
                    <a:bodyPr/>
                    <a:lstStyle/>
                    <a:p>
                      <a:pPr algn="ctr"/>
                      <a:r>
                        <a:rPr lang="en-US" sz="1600" dirty="0">
                          <a:solidFill>
                            <a:srgbClr val="FF0000"/>
                          </a:solidFill>
                          <a:latin typeface="Times New Roman" panose="02020603050405020304" pitchFamily="18" charset="0"/>
                          <a:cs typeface="Times New Roman" panose="02020603050405020304" pitchFamily="18" charset="0"/>
                        </a:rPr>
                        <a:t>2</a:t>
                      </a:r>
                    </a:p>
                  </a:txBody>
                  <a:tcPr/>
                </a:tc>
                <a:tc>
                  <a:txBody>
                    <a:bodyPr/>
                    <a:lstStyle/>
                    <a:p>
                      <a:r>
                        <a:rPr lang="en-US" sz="1600" dirty="0">
                          <a:latin typeface="Times New Roman" panose="02020603050405020304" pitchFamily="18" charset="0"/>
                          <a:cs typeface="Times New Roman" panose="02020603050405020304" pitchFamily="18" charset="0"/>
                        </a:rPr>
                        <a:t>Significant</a:t>
                      </a:r>
                    </a:p>
                  </a:txBody>
                  <a:tcPr/>
                </a:tc>
                <a:tc>
                  <a:txBody>
                    <a:bodyPr/>
                    <a:lstStyle/>
                    <a:p>
                      <a:r>
                        <a:rPr lang="en-US" sz="1600" dirty="0">
                          <a:latin typeface="Times New Roman" panose="02020603050405020304" pitchFamily="18" charset="0"/>
                          <a:cs typeface="Times New Roman" panose="02020603050405020304" pitchFamily="18" charset="0"/>
                        </a:rPr>
                        <a:t>Occasional</a:t>
                      </a:r>
                    </a:p>
                  </a:txBody>
                  <a:tcPr/>
                </a:tc>
                <a:tc>
                  <a:txBody>
                    <a:bodyPr/>
                    <a:lstStyle/>
                    <a:p>
                      <a:r>
                        <a:rPr lang="en-US" sz="1600" dirty="0">
                          <a:latin typeface="Times New Roman" panose="02020603050405020304" pitchFamily="18" charset="0"/>
                          <a:cs typeface="Times New Roman" panose="02020603050405020304" pitchFamily="18" charset="0"/>
                        </a:rPr>
                        <a:t>Critical</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tc>
                  <a:txBody>
                    <a:bodyPr/>
                    <a:lstStyle/>
                    <a:p>
                      <a:r>
                        <a:rPr lang="en-US" sz="1600" dirty="0">
                          <a:latin typeface="Times New Roman" panose="02020603050405020304" pitchFamily="18" charset="0"/>
                          <a:cs typeface="Times New Roman" panose="02020603050405020304" pitchFamily="18" charset="0"/>
                        </a:rPr>
                        <a:t>Low</a:t>
                      </a:r>
                    </a:p>
                  </a:txBody>
                  <a:tcPr/>
                </a:tc>
                <a:extLst>
                  <a:ext uri="{0D108BD9-81ED-4DB2-BD59-A6C34878D82A}">
                    <a16:rowId xmlns:a16="http://schemas.microsoft.com/office/drawing/2014/main" val="358659725"/>
                  </a:ext>
                </a:extLst>
              </a:tr>
              <a:tr h="729497">
                <a:tc>
                  <a:txBody>
                    <a:bodyPr/>
                    <a:lstStyle/>
                    <a:p>
                      <a:r>
                        <a:rPr lang="en-US" sz="1600" dirty="0">
                          <a:latin typeface="Times New Roman" panose="02020603050405020304" pitchFamily="18" charset="0"/>
                          <a:cs typeface="Times New Roman" panose="02020603050405020304" pitchFamily="18" charset="0"/>
                        </a:rPr>
                        <a:t>Landslides, Mudslides, and Debris Flows</a:t>
                      </a:r>
                    </a:p>
                  </a:txBody>
                  <a:tcPr/>
                </a:tc>
                <a:tc>
                  <a:txBody>
                    <a:bodyPr/>
                    <a:lstStyle/>
                    <a:p>
                      <a:pPr algn="ctr"/>
                      <a:r>
                        <a:rPr lang="en-US" sz="1600" dirty="0">
                          <a:solidFill>
                            <a:srgbClr val="FF0000"/>
                          </a:solidFill>
                          <a:latin typeface="Times New Roman" panose="02020603050405020304" pitchFamily="18" charset="0"/>
                          <a:cs typeface="Times New Roman" panose="02020603050405020304" pitchFamily="18" charset="0"/>
                        </a:rPr>
                        <a:t>3.5</a:t>
                      </a:r>
                    </a:p>
                  </a:txBody>
                  <a:tcPr/>
                </a:tc>
                <a:tc>
                  <a:txBody>
                    <a:bodyPr/>
                    <a:lstStyle/>
                    <a:p>
                      <a:r>
                        <a:rPr lang="en-US" sz="1600" dirty="0">
                          <a:latin typeface="Times New Roman" panose="02020603050405020304" pitchFamily="18" charset="0"/>
                          <a:cs typeface="Times New Roman" panose="02020603050405020304" pitchFamily="18" charset="0"/>
                        </a:rPr>
                        <a:t>Occasional</a:t>
                      </a:r>
                    </a:p>
                  </a:txBody>
                  <a:tcPr/>
                </a:tc>
                <a:tc>
                  <a:txBody>
                    <a:bodyPr/>
                    <a:lstStyle/>
                    <a:p>
                      <a:r>
                        <a:rPr lang="en-US" sz="1600" dirty="0">
                          <a:latin typeface="Times New Roman" panose="02020603050405020304" pitchFamily="18" charset="0"/>
                          <a:cs typeface="Times New Roman" panose="02020603050405020304" pitchFamily="18" charset="0"/>
                        </a:rPr>
                        <a:t>Occasional</a:t>
                      </a:r>
                    </a:p>
                  </a:txBody>
                  <a:tcPr/>
                </a:tc>
                <a:tc>
                  <a:txBody>
                    <a:bodyPr/>
                    <a:lstStyle/>
                    <a:p>
                      <a:r>
                        <a:rPr lang="en-US" sz="1600" dirty="0">
                          <a:latin typeface="Times New Roman" panose="02020603050405020304" pitchFamily="18" charset="0"/>
                          <a:cs typeface="Times New Roman" panose="02020603050405020304" pitchFamily="18" charset="0"/>
                        </a:rPr>
                        <a:t>Limited</a:t>
                      </a:r>
                    </a:p>
                  </a:txBody>
                  <a:tcPr/>
                </a:tc>
                <a:tc>
                  <a:txBody>
                    <a:bodyPr/>
                    <a:lstStyle/>
                    <a:p>
                      <a:r>
                        <a:rPr lang="en-US" sz="1600" dirty="0">
                          <a:latin typeface="Times New Roman" panose="02020603050405020304" pitchFamily="18" charset="0"/>
                          <a:cs typeface="Times New Roman" panose="02020603050405020304" pitchFamily="18" charset="0"/>
                        </a:rPr>
                        <a:t>Low</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extLst>
                  <a:ext uri="{0D108BD9-81ED-4DB2-BD59-A6C34878D82A}">
                    <a16:rowId xmlns:a16="http://schemas.microsoft.com/office/drawing/2014/main" val="2838588541"/>
                  </a:ext>
                </a:extLst>
              </a:tr>
              <a:tr h="336446">
                <a:tc>
                  <a:txBody>
                    <a:bodyPr/>
                    <a:lstStyle/>
                    <a:p>
                      <a:r>
                        <a:rPr lang="en-US" sz="1600" dirty="0">
                          <a:latin typeface="Times New Roman" panose="02020603050405020304" pitchFamily="18" charset="0"/>
                          <a:cs typeface="Times New Roman" panose="02020603050405020304" pitchFamily="18" charset="0"/>
                        </a:rPr>
                        <a:t>Levee Failure</a:t>
                      </a:r>
                    </a:p>
                  </a:txBody>
                  <a:tcPr/>
                </a:tc>
                <a:tc>
                  <a:txBody>
                    <a:bodyPr/>
                    <a:lstStyle/>
                    <a:p>
                      <a:pPr algn="ctr"/>
                      <a:r>
                        <a:rPr lang="en-US" sz="1600" dirty="0">
                          <a:solidFill>
                            <a:srgbClr val="FF0000"/>
                          </a:solidFill>
                          <a:latin typeface="Times New Roman" panose="02020603050405020304" pitchFamily="18" charset="0"/>
                          <a:cs typeface="Times New Roman" panose="02020603050405020304" pitchFamily="18" charset="0"/>
                        </a:rPr>
                        <a:t>4</a:t>
                      </a:r>
                    </a:p>
                  </a:txBody>
                  <a:tcPr/>
                </a:tc>
                <a:tc>
                  <a:txBody>
                    <a:bodyPr/>
                    <a:lstStyle/>
                    <a:p>
                      <a:r>
                        <a:rPr lang="en-US" sz="1600" dirty="0">
                          <a:latin typeface="Times New Roman" panose="02020603050405020304" pitchFamily="18" charset="0"/>
                          <a:cs typeface="Times New Roman" panose="02020603050405020304" pitchFamily="18" charset="0"/>
                        </a:rPr>
                        <a:t>Limited</a:t>
                      </a:r>
                    </a:p>
                  </a:txBody>
                  <a:tcPr/>
                </a:tc>
                <a:tc>
                  <a:txBody>
                    <a:bodyPr/>
                    <a:lstStyle/>
                    <a:p>
                      <a:r>
                        <a:rPr lang="en-US" sz="1600" dirty="0">
                          <a:latin typeface="Times New Roman" panose="02020603050405020304" pitchFamily="18" charset="0"/>
                          <a:cs typeface="Times New Roman" panose="02020603050405020304" pitchFamily="18" charset="0"/>
                        </a:rPr>
                        <a:t>Occasional</a:t>
                      </a:r>
                    </a:p>
                  </a:txBody>
                  <a:tcPr/>
                </a:tc>
                <a:tc>
                  <a:txBody>
                    <a:bodyPr/>
                    <a:lstStyle/>
                    <a:p>
                      <a:r>
                        <a:rPr lang="en-US" sz="1600" dirty="0">
                          <a:latin typeface="Times New Roman" panose="02020603050405020304" pitchFamily="18" charset="0"/>
                          <a:cs typeface="Times New Roman" panose="02020603050405020304" pitchFamily="18" charset="0"/>
                        </a:rPr>
                        <a:t>Limited</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extLst>
                  <a:ext uri="{0D108BD9-81ED-4DB2-BD59-A6C34878D82A}">
                    <a16:rowId xmlns:a16="http://schemas.microsoft.com/office/drawing/2014/main" val="135820237"/>
                  </a:ext>
                </a:extLst>
              </a:tr>
              <a:tr h="336446">
                <a:tc>
                  <a:txBody>
                    <a:bodyPr/>
                    <a:lstStyle/>
                    <a:p>
                      <a:r>
                        <a:rPr lang="en-US" sz="1600" dirty="0">
                          <a:latin typeface="Times New Roman" panose="02020603050405020304" pitchFamily="18" charset="0"/>
                          <a:cs typeface="Times New Roman" panose="02020603050405020304" pitchFamily="18" charset="0"/>
                        </a:rPr>
                        <a:t>Severe Weather: Fog</a:t>
                      </a:r>
                    </a:p>
                  </a:txBody>
                  <a:tcPr/>
                </a:tc>
                <a:tc>
                  <a:txBody>
                    <a:bodyPr/>
                    <a:lstStyle/>
                    <a:p>
                      <a:pPr algn="ctr"/>
                      <a:r>
                        <a:rPr lang="en-US" sz="1600" dirty="0">
                          <a:solidFill>
                            <a:srgbClr val="FF0000"/>
                          </a:solidFill>
                          <a:latin typeface="Times New Roman" panose="02020603050405020304" pitchFamily="18" charset="0"/>
                          <a:cs typeface="Times New Roman" panose="02020603050405020304" pitchFamily="18" charset="0"/>
                        </a:rPr>
                        <a:t>2.5</a:t>
                      </a:r>
                    </a:p>
                  </a:txBody>
                  <a:tcPr/>
                </a:tc>
                <a:tc>
                  <a:txBody>
                    <a:bodyPr/>
                    <a:lstStyle/>
                    <a:p>
                      <a:r>
                        <a:rPr lang="en-US" sz="1600" dirty="0">
                          <a:latin typeface="Times New Roman" panose="02020603050405020304" pitchFamily="18" charset="0"/>
                          <a:cs typeface="Times New Roman" panose="02020603050405020304" pitchFamily="18" charset="0"/>
                        </a:rPr>
                        <a:t>Extensive</a:t>
                      </a:r>
                    </a:p>
                  </a:txBody>
                  <a:tcPr/>
                </a:tc>
                <a:tc>
                  <a:txBody>
                    <a:bodyPr/>
                    <a:lstStyle/>
                    <a:p>
                      <a:r>
                        <a:rPr lang="en-US" sz="1600" dirty="0">
                          <a:latin typeface="Times New Roman" panose="02020603050405020304" pitchFamily="18" charset="0"/>
                          <a:cs typeface="Times New Roman" panose="02020603050405020304" pitchFamily="18" charset="0"/>
                        </a:rPr>
                        <a:t>Highly Likely </a:t>
                      </a:r>
                    </a:p>
                  </a:txBody>
                  <a:tcPr/>
                </a:tc>
                <a:tc>
                  <a:txBody>
                    <a:bodyPr/>
                    <a:lstStyle/>
                    <a:p>
                      <a:r>
                        <a:rPr lang="en-US" sz="1600" dirty="0">
                          <a:latin typeface="Times New Roman" panose="02020603050405020304" pitchFamily="18" charset="0"/>
                          <a:cs typeface="Times New Roman" panose="02020603050405020304" pitchFamily="18" charset="0"/>
                        </a:rPr>
                        <a:t>Limited</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extLst>
                  <a:ext uri="{0D108BD9-81ED-4DB2-BD59-A6C34878D82A}">
                    <a16:rowId xmlns:a16="http://schemas.microsoft.com/office/drawing/2014/main" val="2735504641"/>
                  </a:ext>
                </a:extLst>
              </a:tr>
              <a:tr h="336446">
                <a:tc>
                  <a:txBody>
                    <a:bodyPr/>
                    <a:lstStyle/>
                    <a:p>
                      <a:r>
                        <a:rPr lang="en-US" sz="1600" dirty="0">
                          <a:latin typeface="Times New Roman" panose="02020603050405020304" pitchFamily="18" charset="0"/>
                          <a:cs typeface="Times New Roman" panose="02020603050405020304" pitchFamily="18" charset="0"/>
                        </a:rPr>
                        <a:t>Severe Weather: High Winds and Tornadoes</a:t>
                      </a:r>
                    </a:p>
                  </a:txBody>
                  <a:tcPr/>
                </a:tc>
                <a:tc>
                  <a:txBody>
                    <a:bodyPr/>
                    <a:lstStyle/>
                    <a:p>
                      <a:pPr algn="ctr"/>
                      <a:r>
                        <a:rPr lang="en-US" sz="1600" dirty="0">
                          <a:solidFill>
                            <a:srgbClr val="FF0000"/>
                          </a:solidFill>
                          <a:latin typeface="Times New Roman" panose="02020603050405020304" pitchFamily="18" charset="0"/>
                          <a:cs typeface="Times New Roman" panose="02020603050405020304" pitchFamily="18" charset="0"/>
                        </a:rPr>
                        <a:t>3.5</a:t>
                      </a:r>
                    </a:p>
                  </a:txBody>
                  <a:tcPr/>
                </a:tc>
                <a:tc>
                  <a:txBody>
                    <a:bodyPr/>
                    <a:lstStyle/>
                    <a:p>
                      <a:r>
                        <a:rPr lang="en-US" sz="1600" dirty="0">
                          <a:latin typeface="Times New Roman" panose="02020603050405020304" pitchFamily="18" charset="0"/>
                          <a:cs typeface="Times New Roman" panose="02020603050405020304" pitchFamily="18" charset="0"/>
                        </a:rPr>
                        <a:t>Extensive</a:t>
                      </a:r>
                    </a:p>
                  </a:txBody>
                  <a:tcPr/>
                </a:tc>
                <a:tc>
                  <a:txBody>
                    <a:bodyPr/>
                    <a:lstStyle/>
                    <a:p>
                      <a:r>
                        <a:rPr lang="en-US" sz="1600" dirty="0">
                          <a:latin typeface="Times New Roman" panose="02020603050405020304" pitchFamily="18" charset="0"/>
                          <a:cs typeface="Times New Roman" panose="02020603050405020304" pitchFamily="18" charset="0"/>
                        </a:rPr>
                        <a:t>Likely</a:t>
                      </a:r>
                    </a:p>
                  </a:txBody>
                  <a:tcPr/>
                </a:tc>
                <a:tc>
                  <a:txBody>
                    <a:bodyPr/>
                    <a:lstStyle/>
                    <a:p>
                      <a:r>
                        <a:rPr lang="en-US" sz="1600" dirty="0">
                          <a:latin typeface="Times New Roman" panose="02020603050405020304" pitchFamily="18" charset="0"/>
                          <a:cs typeface="Times New Roman" panose="02020603050405020304" pitchFamily="18" charset="0"/>
                        </a:rPr>
                        <a:t>Critical</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tc>
                  <a:txBody>
                    <a:bodyPr/>
                    <a:lstStyle/>
                    <a:p>
                      <a:r>
                        <a:rPr lang="en-US" sz="1600" dirty="0">
                          <a:latin typeface="Times New Roman" panose="02020603050405020304" pitchFamily="18" charset="0"/>
                          <a:cs typeface="Times New Roman" panose="02020603050405020304" pitchFamily="18" charset="0"/>
                        </a:rPr>
                        <a:t>Low</a:t>
                      </a:r>
                    </a:p>
                  </a:txBody>
                  <a:tcPr/>
                </a:tc>
                <a:extLst>
                  <a:ext uri="{0D108BD9-81ED-4DB2-BD59-A6C34878D82A}">
                    <a16:rowId xmlns:a16="http://schemas.microsoft.com/office/drawing/2014/main" val="297011666"/>
                  </a:ext>
                </a:extLst>
              </a:tr>
              <a:tr h="336446">
                <a:tc>
                  <a:txBody>
                    <a:bodyPr/>
                    <a:lstStyle/>
                    <a:p>
                      <a:r>
                        <a:rPr lang="en-US" sz="1600" dirty="0">
                          <a:latin typeface="Times New Roman" panose="02020603050405020304" pitchFamily="18" charset="0"/>
                          <a:cs typeface="Times New Roman" panose="02020603050405020304" pitchFamily="18" charset="0"/>
                        </a:rPr>
                        <a:t>Tree Mortality</a:t>
                      </a:r>
                    </a:p>
                  </a:txBody>
                  <a:tcPr/>
                </a:tc>
                <a:tc>
                  <a:txBody>
                    <a:bodyPr/>
                    <a:lstStyle/>
                    <a:p>
                      <a:pPr algn="ctr"/>
                      <a:r>
                        <a:rPr lang="en-US" sz="1600" dirty="0">
                          <a:solidFill>
                            <a:srgbClr val="FF0000"/>
                          </a:solidFill>
                          <a:latin typeface="Times New Roman" panose="02020603050405020304" pitchFamily="18" charset="0"/>
                          <a:cs typeface="Times New Roman" panose="02020603050405020304" pitchFamily="18" charset="0"/>
                        </a:rPr>
                        <a:t>4.5</a:t>
                      </a:r>
                    </a:p>
                  </a:txBody>
                  <a:tcPr/>
                </a:tc>
                <a:tc>
                  <a:txBody>
                    <a:bodyPr/>
                    <a:lstStyle/>
                    <a:p>
                      <a:r>
                        <a:rPr lang="en-US" sz="1600" dirty="0">
                          <a:latin typeface="Times New Roman" panose="02020603050405020304" pitchFamily="18" charset="0"/>
                          <a:cs typeface="Times New Roman" panose="02020603050405020304" pitchFamily="18" charset="0"/>
                        </a:rPr>
                        <a:t>Extensive</a:t>
                      </a:r>
                    </a:p>
                  </a:txBody>
                  <a:tcPr/>
                </a:tc>
                <a:tc>
                  <a:txBody>
                    <a:bodyPr/>
                    <a:lstStyle/>
                    <a:p>
                      <a:r>
                        <a:rPr lang="en-US" sz="1600" dirty="0">
                          <a:latin typeface="Times New Roman" panose="02020603050405020304" pitchFamily="18" charset="0"/>
                          <a:cs typeface="Times New Roman" panose="02020603050405020304" pitchFamily="18" charset="0"/>
                        </a:rPr>
                        <a:t>Likely</a:t>
                      </a:r>
                    </a:p>
                  </a:txBody>
                  <a:tcPr/>
                </a:tc>
                <a:tc>
                  <a:txBody>
                    <a:bodyPr/>
                    <a:lstStyle/>
                    <a:p>
                      <a:r>
                        <a:rPr lang="en-US" sz="1600" dirty="0">
                          <a:latin typeface="Times New Roman" panose="02020603050405020304" pitchFamily="18" charset="0"/>
                          <a:cs typeface="Times New Roman" panose="02020603050405020304" pitchFamily="18" charset="0"/>
                        </a:rPr>
                        <a:t>Limited</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tc>
                  <a:txBody>
                    <a:bodyPr/>
                    <a:lstStyle/>
                    <a:p>
                      <a:r>
                        <a:rPr lang="en-US" sz="1600" dirty="0">
                          <a:latin typeface="Times New Roman" panose="02020603050405020304" pitchFamily="18" charset="0"/>
                          <a:cs typeface="Times New Roman" panose="02020603050405020304" pitchFamily="18" charset="0"/>
                        </a:rPr>
                        <a:t>Medium</a:t>
                      </a:r>
                    </a:p>
                  </a:txBody>
                  <a:tcPr/>
                </a:tc>
                <a:extLst>
                  <a:ext uri="{0D108BD9-81ED-4DB2-BD59-A6C34878D82A}">
                    <a16:rowId xmlns:a16="http://schemas.microsoft.com/office/drawing/2014/main" val="2137921240"/>
                  </a:ext>
                </a:extLst>
              </a:tr>
            </a:tbl>
          </a:graphicData>
        </a:graphic>
      </p:graphicFrame>
    </p:spTree>
    <p:extLst>
      <p:ext uri="{BB962C8B-B14F-4D97-AF65-F5344CB8AC3E}">
        <p14:creationId xmlns:p14="http://schemas.microsoft.com/office/powerpoint/2010/main" val="571814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FC6539-5A4D-B688-4D99-1D90BD6023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61A6E3-C261-9EB2-9CB3-B8F6A7B1EE5C}"/>
              </a:ext>
            </a:extLst>
          </p:cNvPr>
          <p:cNvSpPr>
            <a:spLocks noGrp="1"/>
          </p:cNvSpPr>
          <p:nvPr>
            <p:ph type="title"/>
          </p:nvPr>
        </p:nvSpPr>
        <p:spPr>
          <a:xfrm>
            <a:off x="1219200" y="2659928"/>
            <a:ext cx="9753600" cy="769072"/>
          </a:xfrm>
        </p:spPr>
        <p:txBody>
          <a:bodyPr>
            <a:noAutofit/>
          </a:bodyPr>
          <a:lstStyle/>
          <a:p>
            <a:pPr algn="ctr"/>
            <a:r>
              <a:rPr lang="en-US" sz="5400" dirty="0">
                <a:latin typeface="Calibri" panose="020F0502020204030204" pitchFamily="34" charset="0"/>
                <a:ea typeface="Calibri" panose="020F0502020204030204" pitchFamily="34" charset="0"/>
                <a:cs typeface="Calibri" panose="020F0502020204030204" pitchFamily="34" charset="0"/>
              </a:rPr>
              <a:t>Mitigation Actions</a:t>
            </a:r>
          </a:p>
        </p:txBody>
      </p:sp>
    </p:spTree>
    <p:extLst>
      <p:ext uri="{BB962C8B-B14F-4D97-AF65-F5344CB8AC3E}">
        <p14:creationId xmlns:p14="http://schemas.microsoft.com/office/powerpoint/2010/main" val="2143461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BAE59-6D5E-4D30-C02C-4132B606150B}"/>
              </a:ext>
            </a:extLst>
          </p:cNvPr>
          <p:cNvSpPr>
            <a:spLocks noGrp="1"/>
          </p:cNvSpPr>
          <p:nvPr>
            <p:ph type="title"/>
          </p:nvPr>
        </p:nvSpPr>
        <p:spPr>
          <a:xfrm>
            <a:off x="1003539" y="380150"/>
            <a:ext cx="9753600" cy="1154097"/>
          </a:xfrm>
        </p:spPr>
        <p:txBody>
          <a:bodyPr/>
          <a:lstStyle/>
          <a:p>
            <a:r>
              <a:rPr lang="en-US" dirty="0"/>
              <a:t>Mitigation Actions: Goal One</a:t>
            </a:r>
          </a:p>
        </p:txBody>
      </p:sp>
      <p:sp>
        <p:nvSpPr>
          <p:cNvPr id="3" name="Content Placeholder 2">
            <a:extLst>
              <a:ext uri="{FF2B5EF4-FFF2-40B4-BE49-F238E27FC236}">
                <a16:creationId xmlns:a16="http://schemas.microsoft.com/office/drawing/2014/main" id="{49F5EC7E-D802-B077-B1DD-C73C0E1B3854}"/>
              </a:ext>
            </a:extLst>
          </p:cNvPr>
          <p:cNvSpPr>
            <a:spLocks noGrp="1"/>
          </p:cNvSpPr>
          <p:nvPr>
            <p:ph idx="1"/>
          </p:nvPr>
        </p:nvSpPr>
        <p:spPr>
          <a:xfrm>
            <a:off x="1003539" y="1534247"/>
            <a:ext cx="9753600" cy="3539527"/>
          </a:xfrm>
        </p:spPr>
        <p:txBody>
          <a:bodyPr/>
          <a:lstStyle/>
          <a:p>
            <a:r>
              <a:rPr lang="en-US" dirty="0"/>
              <a:t>“Protect life, property, and reduce potential injuries from natural, technological, and human-caused hazards.”</a:t>
            </a:r>
          </a:p>
        </p:txBody>
      </p:sp>
      <p:graphicFrame>
        <p:nvGraphicFramePr>
          <p:cNvPr id="4" name="Table 3">
            <a:extLst>
              <a:ext uri="{FF2B5EF4-FFF2-40B4-BE49-F238E27FC236}">
                <a16:creationId xmlns:a16="http://schemas.microsoft.com/office/drawing/2014/main" id="{3B3BA8FE-3CCA-AF00-4A76-E7527AD6BA59}"/>
              </a:ext>
            </a:extLst>
          </p:cNvPr>
          <p:cNvGraphicFramePr>
            <a:graphicFrameLocks noGrp="1"/>
          </p:cNvGraphicFramePr>
          <p:nvPr>
            <p:extLst>
              <p:ext uri="{D42A27DB-BD31-4B8C-83A1-F6EECF244321}">
                <p14:modId xmlns:p14="http://schemas.microsoft.com/office/powerpoint/2010/main" val="4183836585"/>
              </p:ext>
            </p:extLst>
          </p:nvPr>
        </p:nvGraphicFramePr>
        <p:xfrm>
          <a:off x="1219199" y="2312988"/>
          <a:ext cx="9753601" cy="4212323"/>
        </p:xfrm>
        <a:graphic>
          <a:graphicData uri="http://schemas.openxmlformats.org/drawingml/2006/table">
            <a:tbl>
              <a:tblPr>
                <a:tableStyleId>{5C22544A-7EE6-4342-B048-85BDC9FD1C3A}</a:tableStyleId>
              </a:tblPr>
              <a:tblGrid>
                <a:gridCol w="1391802">
                  <a:extLst>
                    <a:ext uri="{9D8B030D-6E8A-4147-A177-3AD203B41FA5}">
                      <a16:colId xmlns:a16="http://schemas.microsoft.com/office/drawing/2014/main" val="958935045"/>
                    </a:ext>
                  </a:extLst>
                </a:gridCol>
                <a:gridCol w="4432907">
                  <a:extLst>
                    <a:ext uri="{9D8B030D-6E8A-4147-A177-3AD203B41FA5}">
                      <a16:colId xmlns:a16="http://schemas.microsoft.com/office/drawing/2014/main" val="240413669"/>
                    </a:ext>
                  </a:extLst>
                </a:gridCol>
                <a:gridCol w="977247">
                  <a:extLst>
                    <a:ext uri="{9D8B030D-6E8A-4147-A177-3AD203B41FA5}">
                      <a16:colId xmlns:a16="http://schemas.microsoft.com/office/drawing/2014/main" val="113127431"/>
                    </a:ext>
                  </a:extLst>
                </a:gridCol>
                <a:gridCol w="701377">
                  <a:extLst>
                    <a:ext uri="{9D8B030D-6E8A-4147-A177-3AD203B41FA5}">
                      <a16:colId xmlns:a16="http://schemas.microsoft.com/office/drawing/2014/main" val="2525044779"/>
                    </a:ext>
                  </a:extLst>
                </a:gridCol>
                <a:gridCol w="701377">
                  <a:extLst>
                    <a:ext uri="{9D8B030D-6E8A-4147-A177-3AD203B41FA5}">
                      <a16:colId xmlns:a16="http://schemas.microsoft.com/office/drawing/2014/main" val="637960231"/>
                    </a:ext>
                  </a:extLst>
                </a:gridCol>
                <a:gridCol w="1548891">
                  <a:extLst>
                    <a:ext uri="{9D8B030D-6E8A-4147-A177-3AD203B41FA5}">
                      <a16:colId xmlns:a16="http://schemas.microsoft.com/office/drawing/2014/main" val="2141271212"/>
                    </a:ext>
                  </a:extLst>
                </a:gridCol>
              </a:tblGrid>
              <a:tr h="289883">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Responsibility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Mitigation Strategy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Applicable Hazards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Priority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Schedule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2025 Status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233041248"/>
                  </a:ext>
                </a:extLst>
              </a:tr>
              <a:tr h="434481">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1-1 Create a GIS-based pre-application review for new construction and major remodels of residential and/or non-residential structures in hazard areas, such high and/or very high wildfire areas.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All</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Medium</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43092294"/>
                  </a:ext>
                </a:extLst>
              </a:tr>
              <a:tr h="434481">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1-3 Permit development only in areas where the potential danger to the health and safety of people and property can be mitigated to an acceptable level.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All</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53646151"/>
                  </a:ext>
                </a:extLst>
              </a:tr>
              <a:tr h="289883">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To be included in TCAG 2026 RTP/SCS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1-4 Designate areas with a potential for significant hazardous conditions for open space, agriculture, and other appropriate low intensity uses.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All</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85486639"/>
                  </a:ext>
                </a:extLst>
              </a:tr>
              <a:tr h="723676">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1-6 Continue to seek grant funding for the rehabilitation of deteriorated and dilapidated structures and provide available information regarding housing programs and other public services including the identification of existing nonconforming building construction specific to building codes that apply in the Very High Fire Hazard Safety Zones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Fire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31339524"/>
                  </a:ext>
                </a:extLst>
              </a:tr>
              <a:tr h="579078">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 AG</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1-12 Encourage and support the development of new agricultural related industries featuring alternative energy, utilization of agricultural waste, and solar or wind farms.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Dam Failure, Energy Emergency, Extreme Heat</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5849986"/>
                  </a:ext>
                </a:extLst>
              </a:tr>
              <a:tr h="434481">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 Fire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1-14 Ensure that development in high or very high fire hazard areas is designed and constructed in a manner that minimizes the risk from fire hazards and meets all applicable State and County fire standards.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Fire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25982172"/>
                  </a:ext>
                </a:extLst>
              </a:tr>
            </a:tbl>
          </a:graphicData>
        </a:graphic>
      </p:graphicFrame>
    </p:spTree>
    <p:extLst>
      <p:ext uri="{BB962C8B-B14F-4D97-AF65-F5344CB8AC3E}">
        <p14:creationId xmlns:p14="http://schemas.microsoft.com/office/powerpoint/2010/main" val="1298757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369E9F-3898-173C-A1A5-4DE06F1A706C}"/>
            </a:ext>
          </a:extLst>
        </p:cNvPr>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E721B5CB-7783-978F-5F62-9C32E804D0F2}"/>
              </a:ext>
            </a:extLst>
          </p:cNvPr>
          <p:cNvGraphicFramePr>
            <a:graphicFrameLocks noGrp="1"/>
          </p:cNvGraphicFramePr>
          <p:nvPr>
            <p:extLst>
              <p:ext uri="{D42A27DB-BD31-4B8C-83A1-F6EECF244321}">
                <p14:modId xmlns:p14="http://schemas.microsoft.com/office/powerpoint/2010/main" val="2561528226"/>
              </p:ext>
            </p:extLst>
          </p:nvPr>
        </p:nvGraphicFramePr>
        <p:xfrm>
          <a:off x="1219199" y="1155944"/>
          <a:ext cx="9753601" cy="5509045"/>
        </p:xfrm>
        <a:graphic>
          <a:graphicData uri="http://schemas.openxmlformats.org/drawingml/2006/table">
            <a:tbl>
              <a:tblPr>
                <a:tableStyleId>{5C22544A-7EE6-4342-B048-85BDC9FD1C3A}</a:tableStyleId>
              </a:tblPr>
              <a:tblGrid>
                <a:gridCol w="1391802">
                  <a:extLst>
                    <a:ext uri="{9D8B030D-6E8A-4147-A177-3AD203B41FA5}">
                      <a16:colId xmlns:a16="http://schemas.microsoft.com/office/drawing/2014/main" val="327241278"/>
                    </a:ext>
                  </a:extLst>
                </a:gridCol>
                <a:gridCol w="4432907">
                  <a:extLst>
                    <a:ext uri="{9D8B030D-6E8A-4147-A177-3AD203B41FA5}">
                      <a16:colId xmlns:a16="http://schemas.microsoft.com/office/drawing/2014/main" val="3142448443"/>
                    </a:ext>
                  </a:extLst>
                </a:gridCol>
                <a:gridCol w="977247">
                  <a:extLst>
                    <a:ext uri="{9D8B030D-6E8A-4147-A177-3AD203B41FA5}">
                      <a16:colId xmlns:a16="http://schemas.microsoft.com/office/drawing/2014/main" val="2812270572"/>
                    </a:ext>
                  </a:extLst>
                </a:gridCol>
                <a:gridCol w="701377">
                  <a:extLst>
                    <a:ext uri="{9D8B030D-6E8A-4147-A177-3AD203B41FA5}">
                      <a16:colId xmlns:a16="http://schemas.microsoft.com/office/drawing/2014/main" val="1874528856"/>
                    </a:ext>
                  </a:extLst>
                </a:gridCol>
                <a:gridCol w="701377">
                  <a:extLst>
                    <a:ext uri="{9D8B030D-6E8A-4147-A177-3AD203B41FA5}">
                      <a16:colId xmlns:a16="http://schemas.microsoft.com/office/drawing/2014/main" val="1227402797"/>
                    </a:ext>
                  </a:extLst>
                </a:gridCol>
                <a:gridCol w="1548891">
                  <a:extLst>
                    <a:ext uri="{9D8B030D-6E8A-4147-A177-3AD203B41FA5}">
                      <a16:colId xmlns:a16="http://schemas.microsoft.com/office/drawing/2014/main" val="3430889105"/>
                    </a:ext>
                  </a:extLst>
                </a:gridCol>
              </a:tblGrid>
              <a:tr h="289883">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Responsibility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Mitigation Strategy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Applicable Hazards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Priority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Schedule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2025 Status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568542165"/>
                  </a:ext>
                </a:extLst>
              </a:tr>
              <a:tr h="289883">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 Fire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1-15 Identify and map existing housing structures that do not conform to contemporary fire standards.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ref housing element</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Medium</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035088"/>
                  </a:ext>
                </a:extLst>
              </a:tr>
              <a:tr h="289883">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 Fire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1-17 Develop plans and action items for vegetation and management that provides fire damage mitigation and protection of open space values.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Fire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41439096"/>
                  </a:ext>
                </a:extLst>
              </a:tr>
              <a:tr h="434481">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Fire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1-18 Develop burn area recovery plans that incorporate strategic fire safe measures developed during the fire suppression, such as access roads, fire lines, safety zones, and fuel breaks, and </a:t>
                      </a:r>
                      <a:r>
                        <a:rPr lang="en-US" sz="1200" u="none" strike="noStrike" kern="1200" dirty="0" err="1">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helispots</a:t>
                      </a:r>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Fire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65029960"/>
                  </a:ext>
                </a:extLst>
              </a:tr>
              <a:tr h="289883">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 Fire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1-19 Incorporate native species habitat needs as part of long term fire protection and fire restoration plans.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Fire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Ongoing</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1025977"/>
                  </a:ext>
                </a:extLst>
              </a:tr>
              <a:tr h="289883">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Fire</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1-20 Establish fire defense strategies (such as fire ignition resistant areas) that provide adequate fire protection without dependency on fire resources (both air and ground) and could serve as safety zone for the public or emergency support personnel.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Fire</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53254251"/>
                  </a:ext>
                </a:extLst>
              </a:tr>
              <a:tr h="289883">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 Fire</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1-21 Develop dead tree removal projects that are actionable based on available resources, rules, regulatory approvals, and available resources, rules, regulatory approvals and available funding.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Fire</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02043517"/>
                  </a:ext>
                </a:extLst>
              </a:tr>
              <a:tr h="289883">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1-22 Create a database that accounts for all levees in Tulare County and their condition. </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Ask TID</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99828068"/>
                  </a:ext>
                </a:extLst>
              </a:tr>
              <a:tr h="289883">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1-23 Acquire, relocate, or elevate residential structures, in particular those that have been identified as Repetitive Loss (RL) properties that are located within the 100-year floodplain.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Low</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Long</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4817674"/>
                  </a:ext>
                </a:extLst>
              </a:tr>
              <a:tr h="289883">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1-24 Acquire, relocate, elevate, and/or floodproof critical facilities that are located within the 100-year floodplain. </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Long</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34146216"/>
                  </a:ext>
                </a:extLst>
              </a:tr>
              <a:tr h="289883">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1-25 Reinforce County and local ramps, bridges, and roads from flooding through protection activities, including elevating the road and installing culverts beneath the road or building a higher bridge across the area that experience regular flooding. </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Ask Paul (Wells)</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1674432"/>
                  </a:ext>
                </a:extLst>
              </a:tr>
            </a:tbl>
          </a:graphicData>
        </a:graphic>
      </p:graphicFrame>
      <p:sp>
        <p:nvSpPr>
          <p:cNvPr id="10" name="Title 1">
            <a:extLst>
              <a:ext uri="{FF2B5EF4-FFF2-40B4-BE49-F238E27FC236}">
                <a16:creationId xmlns:a16="http://schemas.microsoft.com/office/drawing/2014/main" id="{8BA58B46-EC07-920B-EC20-9B71076657C0}"/>
              </a:ext>
            </a:extLst>
          </p:cNvPr>
          <p:cNvSpPr txBox="1">
            <a:spLocks/>
          </p:cNvSpPr>
          <p:nvPr/>
        </p:nvSpPr>
        <p:spPr>
          <a:xfrm>
            <a:off x="856891" y="510217"/>
            <a:ext cx="9753600" cy="576715"/>
          </a:xfrm>
          <a:prstGeom prst="rect">
            <a:avLst/>
          </a:prstGeom>
        </p:spPr>
        <p:txBody>
          <a:bodyPr vert="horz" lIns="91440" tIns="45720" rIns="91440" bIns="45720" rtlCol="0" anchor="b">
            <a:normAutofit fontScale="92500" lnSpcReduction="2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Mitigation Actions: Goal One</a:t>
            </a:r>
          </a:p>
        </p:txBody>
      </p:sp>
    </p:spTree>
    <p:extLst>
      <p:ext uri="{BB962C8B-B14F-4D97-AF65-F5344CB8AC3E}">
        <p14:creationId xmlns:p14="http://schemas.microsoft.com/office/powerpoint/2010/main" val="958217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B5147211-6D70-C629-562F-D6F1BCE61491}"/>
              </a:ext>
            </a:extLst>
          </p:cNvPr>
          <p:cNvGraphicFramePr>
            <a:graphicFrameLocks noGrp="1"/>
          </p:cNvGraphicFramePr>
          <p:nvPr>
            <p:extLst>
              <p:ext uri="{D42A27DB-BD31-4B8C-83A1-F6EECF244321}">
                <p14:modId xmlns:p14="http://schemas.microsoft.com/office/powerpoint/2010/main" val="998878261"/>
              </p:ext>
            </p:extLst>
          </p:nvPr>
        </p:nvGraphicFramePr>
        <p:xfrm>
          <a:off x="1046672" y="897151"/>
          <a:ext cx="10098655" cy="5868566"/>
        </p:xfrm>
        <a:graphic>
          <a:graphicData uri="http://schemas.openxmlformats.org/drawingml/2006/table">
            <a:tbl>
              <a:tblPr>
                <a:tableStyleId>{5C22544A-7EE6-4342-B048-85BDC9FD1C3A}</a:tableStyleId>
              </a:tblPr>
              <a:tblGrid>
                <a:gridCol w="1051850">
                  <a:extLst>
                    <a:ext uri="{9D8B030D-6E8A-4147-A177-3AD203B41FA5}">
                      <a16:colId xmlns:a16="http://schemas.microsoft.com/office/drawing/2014/main" val="2860227133"/>
                    </a:ext>
                  </a:extLst>
                </a:gridCol>
                <a:gridCol w="5077376">
                  <a:extLst>
                    <a:ext uri="{9D8B030D-6E8A-4147-A177-3AD203B41FA5}">
                      <a16:colId xmlns:a16="http://schemas.microsoft.com/office/drawing/2014/main" val="4292011496"/>
                    </a:ext>
                  </a:extLst>
                </a:gridCol>
                <a:gridCol w="935983">
                  <a:extLst>
                    <a:ext uri="{9D8B030D-6E8A-4147-A177-3AD203B41FA5}">
                      <a16:colId xmlns:a16="http://schemas.microsoft.com/office/drawing/2014/main" val="2126545586"/>
                    </a:ext>
                  </a:extLst>
                </a:gridCol>
                <a:gridCol w="720818">
                  <a:extLst>
                    <a:ext uri="{9D8B030D-6E8A-4147-A177-3AD203B41FA5}">
                      <a16:colId xmlns:a16="http://schemas.microsoft.com/office/drawing/2014/main" val="3041947565"/>
                    </a:ext>
                  </a:extLst>
                </a:gridCol>
                <a:gridCol w="720818">
                  <a:extLst>
                    <a:ext uri="{9D8B030D-6E8A-4147-A177-3AD203B41FA5}">
                      <a16:colId xmlns:a16="http://schemas.microsoft.com/office/drawing/2014/main" val="2540491251"/>
                    </a:ext>
                  </a:extLst>
                </a:gridCol>
                <a:gridCol w="1591810">
                  <a:extLst>
                    <a:ext uri="{9D8B030D-6E8A-4147-A177-3AD203B41FA5}">
                      <a16:colId xmlns:a16="http://schemas.microsoft.com/office/drawing/2014/main" val="772210831"/>
                    </a:ext>
                  </a:extLst>
                </a:gridCol>
              </a:tblGrid>
              <a:tr h="380147">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Responsibility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Mitigation Strategy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Applicable Hazards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Priority</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Schedule</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r>
                        <a:rPr lang="en-US" sz="1200" u="none" strike="noStrike" kern="12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2025 Status</a:t>
                      </a:r>
                    </a:p>
                  </a:txBody>
                  <a:tcPr marL="869" marR="869" marT="8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942596697"/>
                  </a:ext>
                </a:extLst>
              </a:tr>
              <a:tr h="424537">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1-26 Work with FEMA Region IX to address any floodplain management issues that may have arisen/arise from the countywide DFIRM, Community Assessment Visits, and/or the DWR</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Flood, Dam Failure</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67373748"/>
                  </a:ext>
                </a:extLst>
              </a:tr>
              <a:tr h="424537">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1-27 Increase participation in the NFIP by entering the Community Rating System program which through enhanced floodplain management activities would allow property owners to receive a discount on their flood insurance.</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84347874"/>
                  </a:ext>
                </a:extLst>
              </a:tr>
              <a:tr h="283807">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1-28 Provide flood protection for the County's Juvenile Detention Facility and Records Storage Facility located north of Avenue 368. </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83583727"/>
                  </a:ext>
                </a:extLst>
              </a:tr>
              <a:tr h="987457">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1-29 Construct a new 24-inch culvert pipe with a canal gate from Sontag Ditch on the south side of SR 201 to daylight into the Stone Corral Ditch on the east side of Sontag Ditch. The purpose of this project is intended to direct high flows from Sontag Ditch to the Stone Corral Ditch during heavy rain events. The diverted water will flow into Stone Corral Irrigation District's detention basin located approximately two miles to the south, just north of Cottonwood Creek, therefore, alleviating flooding in the Seville area.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Flood, Drought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3050" marR="3050" marT="30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00732877"/>
                  </a:ext>
                </a:extLst>
              </a:tr>
              <a:tr h="514305">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Maybe ask Celeste</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1-30 Complete the Yettem Button ditch project by obtaining flood easement rights north of the community of Yettem adjacent to the Button Ditch. This will provide comparable flood protection with the added benefit of groundwater recharge.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Flood, Drought</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61208283"/>
                  </a:ext>
                </a:extLst>
              </a:tr>
              <a:tr h="186952">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1-31 Contract and proceed with preparation of the Flood Control Master Plan Update for the Fresno-Tulare Unit.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check if fresno dunnit</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Medium</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30925334"/>
                  </a:ext>
                </a:extLst>
              </a:tr>
              <a:tr h="120118">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1-33 Inspect and cycle County flood control pumps annually to ensure functionality. Clear shrubs and debris in proximity to the basins and channels of the pumps to minimize potential blockage during operation. If required, contract with local pump repair contractors to service the equipment.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Short</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45431659"/>
                  </a:ext>
                </a:extLst>
              </a:tr>
              <a:tr h="213735">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1-35 Continue to participate in the NFIP. </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Flood</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High</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91455326"/>
                  </a:ext>
                </a:extLst>
              </a:tr>
              <a:tr h="681487">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RMA</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1-36 Review projects for their exposure to inundation due to dam failure. If a project presents a direct threat to human life, appropriate mitigation measures shall be taken, including restriction of development in the subject area.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Flood, Drought, Dam Failure</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Medium</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a:effectLst/>
                          <a:latin typeface="Calibri" panose="020F0502020204030204" pitchFamily="34" charset="0"/>
                          <a:ea typeface="Calibri" panose="020F0502020204030204" pitchFamily="34" charset="0"/>
                          <a:cs typeface="Calibri" panose="020F0502020204030204" pitchFamily="34" charset="0"/>
                        </a:rPr>
                        <a:t>Ongoing</a:t>
                      </a:r>
                      <a:endParaRPr lang="en-US" sz="1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200" u="none" strike="noStrike" dirty="0">
                          <a:effectLst/>
                          <a:latin typeface="Calibri" panose="020F0502020204030204" pitchFamily="34" charset="0"/>
                          <a:ea typeface="Calibri" panose="020F0502020204030204" pitchFamily="34" charset="0"/>
                          <a:cs typeface="Calibri" panose="020F0502020204030204" pitchFamily="34" charset="0"/>
                        </a:rPr>
                        <a:t> </a:t>
                      </a:r>
                      <a:endParaRPr lang="en-US" sz="12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999" marR="2999" marT="299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77924092"/>
                  </a:ext>
                </a:extLst>
              </a:tr>
            </a:tbl>
          </a:graphicData>
        </a:graphic>
      </p:graphicFrame>
      <p:sp>
        <p:nvSpPr>
          <p:cNvPr id="7" name="Title 1">
            <a:extLst>
              <a:ext uri="{FF2B5EF4-FFF2-40B4-BE49-F238E27FC236}">
                <a16:creationId xmlns:a16="http://schemas.microsoft.com/office/drawing/2014/main" id="{A65E90B3-0AC0-84F8-B5E4-0DA573067ADE}"/>
              </a:ext>
            </a:extLst>
          </p:cNvPr>
          <p:cNvSpPr txBox="1">
            <a:spLocks/>
          </p:cNvSpPr>
          <p:nvPr/>
        </p:nvSpPr>
        <p:spPr>
          <a:xfrm>
            <a:off x="779253" y="320436"/>
            <a:ext cx="9753600" cy="576715"/>
          </a:xfrm>
          <a:prstGeom prst="rect">
            <a:avLst/>
          </a:prstGeom>
        </p:spPr>
        <p:txBody>
          <a:bodyPr vert="horz" lIns="91440" tIns="45720" rIns="91440" bIns="45720" rtlCol="0" anchor="b">
            <a:normAutofit fontScale="92500" lnSpcReduction="2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Mitigation Actions: Goal One</a:t>
            </a:r>
          </a:p>
        </p:txBody>
      </p:sp>
    </p:spTree>
    <p:extLst>
      <p:ext uri="{BB962C8B-B14F-4D97-AF65-F5344CB8AC3E}">
        <p14:creationId xmlns:p14="http://schemas.microsoft.com/office/powerpoint/2010/main" val="34409042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Custom 1">
      <a:dk1>
        <a:sysClr val="windowText" lastClr="000000"/>
      </a:dk1>
      <a:lt1>
        <a:sysClr val="window" lastClr="FFFFFF"/>
      </a:lt1>
      <a:dk2>
        <a:srgbClr val="283138"/>
      </a:dk2>
      <a:lt2>
        <a:srgbClr val="00B0F0"/>
      </a:lt2>
      <a:accent1>
        <a:srgbClr val="838D9B"/>
      </a:accent1>
      <a:accent2>
        <a:srgbClr val="283138"/>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Theme1" id="{85AFBCA8-0E96-4CB5-AFA6-FEF20B4A5F90}" vid="{48094F55-D784-4A0C-B62A-D78DB247803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Theme1</Template>
  <TotalTime>32694</TotalTime>
  <Words>2985</Words>
  <Application>Microsoft Office PowerPoint</Application>
  <PresentationFormat>Widescreen</PresentationFormat>
  <Paragraphs>617</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Aptos</vt:lpstr>
      <vt:lpstr>Arial</vt:lpstr>
      <vt:lpstr>Calibri</vt:lpstr>
      <vt:lpstr>Times New Roman</vt:lpstr>
      <vt:lpstr>Wingdings</vt:lpstr>
      <vt:lpstr>Theme1</vt:lpstr>
      <vt:lpstr>Stakeholder Meeting for Climate Adaptation and Resilience Plan</vt:lpstr>
      <vt:lpstr>Vulnerability Assessment Scores</vt:lpstr>
      <vt:lpstr>CARP Vulnerability Assessment</vt:lpstr>
      <vt:lpstr>Finalized Vulnerability Scores</vt:lpstr>
      <vt:lpstr>Finalized Vulnerability Scores</vt:lpstr>
      <vt:lpstr>Mitigation Actions</vt:lpstr>
      <vt:lpstr>Mitigation Actions: Goal One</vt:lpstr>
      <vt:lpstr>PowerPoint Presentation</vt:lpstr>
      <vt:lpstr>PowerPoint Presentation</vt:lpstr>
      <vt:lpstr>PowerPoint Presentation</vt:lpstr>
      <vt:lpstr>PowerPoint Presentation</vt:lpstr>
      <vt:lpstr>PowerPoint Presentation</vt:lpstr>
      <vt:lpstr>Mitigation Actions: Goal Two</vt:lpstr>
      <vt:lpstr>Mitigation Actions: Goal Three</vt:lpstr>
      <vt:lpstr>Mitigation Actions: Goal Four</vt:lpstr>
      <vt:lpstr>Mitigation Actions: Goal Five</vt:lpstr>
      <vt:lpstr>Climate Action Plan </vt:lpstr>
      <vt:lpstr>Climate Action Plan </vt:lpstr>
      <vt:lpstr>Resources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Jymanii Williams</dc:creator>
  <cp:lastModifiedBy>Emily Gage</cp:lastModifiedBy>
  <cp:revision>75</cp:revision>
  <dcterms:created xsi:type="dcterms:W3CDTF">2025-03-03T21:52:07Z</dcterms:created>
  <dcterms:modified xsi:type="dcterms:W3CDTF">2025-06-05T15:27:31Z</dcterms:modified>
</cp:coreProperties>
</file>